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4"/>
  </p:sldMasterIdLst>
  <p:notesMasterIdLst>
    <p:notesMasterId r:id="rId32"/>
  </p:notesMasterIdLst>
  <p:handoutMasterIdLst>
    <p:handoutMasterId r:id="rId33"/>
  </p:handoutMasterIdLst>
  <p:sldIdLst>
    <p:sldId id="413" r:id="rId5"/>
    <p:sldId id="643" r:id="rId6"/>
    <p:sldId id="494" r:id="rId7"/>
    <p:sldId id="1816" r:id="rId8"/>
    <p:sldId id="1815" r:id="rId9"/>
    <p:sldId id="515" r:id="rId10"/>
    <p:sldId id="516" r:id="rId11"/>
    <p:sldId id="522" r:id="rId12"/>
    <p:sldId id="518" r:id="rId13"/>
    <p:sldId id="517" r:id="rId14"/>
    <p:sldId id="520" r:id="rId15"/>
    <p:sldId id="519" r:id="rId16"/>
    <p:sldId id="710" r:id="rId17"/>
    <p:sldId id="541" r:id="rId18"/>
    <p:sldId id="1855" r:id="rId19"/>
    <p:sldId id="647" r:id="rId20"/>
    <p:sldId id="535" r:id="rId21"/>
    <p:sldId id="499" r:id="rId22"/>
    <p:sldId id="1839" r:id="rId23"/>
    <p:sldId id="588" r:id="rId24"/>
    <p:sldId id="1856" r:id="rId25"/>
    <p:sldId id="1857" r:id="rId26"/>
    <p:sldId id="1858" r:id="rId27"/>
    <p:sldId id="1859" r:id="rId28"/>
    <p:sldId id="1860" r:id="rId29"/>
    <p:sldId id="1861" r:id="rId30"/>
    <p:sldId id="1862" r:id="rId31"/>
  </p:sldIdLst>
  <p:sldSz cx="12188825" cy="6858000"/>
  <p:notesSz cx="6797675" cy="9928225"/>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9">
          <p15:clr>
            <a:srgbClr val="A4A3A4"/>
          </p15:clr>
        </p15:guide>
        <p15:guide id="2" orient="horz" pos="1254">
          <p15:clr>
            <a:srgbClr val="A4A3A4"/>
          </p15:clr>
        </p15:guide>
        <p15:guide id="3" orient="horz" pos="3435">
          <p15:clr>
            <a:srgbClr val="A4A3A4"/>
          </p15:clr>
        </p15:guide>
        <p15:guide id="4" orient="horz" pos="4176">
          <p15:clr>
            <a:srgbClr val="A4A3A4"/>
          </p15:clr>
        </p15:guide>
        <p15:guide id="5" orient="horz" pos="1905">
          <p15:clr>
            <a:srgbClr val="A4A3A4"/>
          </p15:clr>
        </p15:guide>
        <p15:guide id="6" orient="horz" pos="3252">
          <p15:clr>
            <a:srgbClr val="A4A3A4"/>
          </p15:clr>
        </p15:guide>
        <p15:guide id="7" orient="horz" pos="911">
          <p15:clr>
            <a:srgbClr val="A4A3A4"/>
          </p15:clr>
        </p15:guide>
        <p15:guide id="8" pos="3389">
          <p15:clr>
            <a:srgbClr val="A4A3A4"/>
          </p15:clr>
        </p15:guide>
        <p15:guide id="9" pos="385">
          <p15:clr>
            <a:srgbClr val="A4A3A4"/>
          </p15:clr>
        </p15:guide>
        <p15:guide id="10" pos="1190">
          <p15:clr>
            <a:srgbClr val="A4A3A4"/>
          </p15:clr>
        </p15:guide>
        <p15:guide id="11" pos="7407">
          <p15:clr>
            <a:srgbClr val="A4A3A4"/>
          </p15:clr>
        </p15:guide>
        <p15:guide id="12" pos="7063">
          <p15:clr>
            <a:srgbClr val="A4A3A4"/>
          </p15:clr>
        </p15:guide>
        <p15:guide id="13" pos="562">
          <p15:clr>
            <a:srgbClr val="A4A3A4"/>
          </p15:clr>
        </p15:guide>
        <p15:guide id="14" pos="5727">
          <p15:clr>
            <a:srgbClr val="A4A3A4"/>
          </p15:clr>
        </p15:guide>
        <p15:guide id="15" pos="3839">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y Feil-Jacobs" initials="MF" lastIdx="35" clrIdx="0"/>
  <p:cmAuthor id="1" name="Steve Clayton" initials="SC" lastIdx="71" clrIdx="1"/>
  <p:cmAuthor id="2" name="Alyssa Jones" initials="AJ" lastIdx="1" clrIdx="2"/>
  <p:cmAuthor id="3" name="Sheila Anderson" initials="SA" lastIdx="3" clrIdx="3"/>
  <p:cmAuthor id="4" name="Mary Feil-Jacobs" initials="MFJ" lastIdx="3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66"/>
    <a:srgbClr val="FF8A00"/>
    <a:srgbClr val="777777"/>
    <a:srgbClr val="000000"/>
    <a:srgbClr val="EAB200"/>
    <a:srgbClr val="EF3A42"/>
    <a:srgbClr val="FFFFFF"/>
    <a:srgbClr val="0071BC"/>
    <a:srgbClr val="DDDDDD"/>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p:restoredLeft sz="15407" autoAdjust="0"/>
    <p:restoredTop sz="68013" autoAdjust="0"/>
  </p:normalViewPr>
  <p:slideViewPr>
    <p:cSldViewPr snapToGrid="0">
      <p:cViewPr varScale="1">
        <p:scale>
          <a:sx n="50" d="100"/>
          <a:sy n="50" d="100"/>
        </p:scale>
        <p:origin x="1588" y="28"/>
      </p:cViewPr>
      <p:guideLst>
        <p:guide orient="horz" pos="269"/>
        <p:guide orient="horz" pos="1254"/>
        <p:guide orient="horz" pos="3435"/>
        <p:guide orient="horz" pos="4176"/>
        <p:guide orient="horz" pos="1905"/>
        <p:guide orient="horz" pos="3252"/>
        <p:guide orient="horz" pos="911"/>
        <p:guide pos="3389"/>
        <p:guide pos="385"/>
        <p:guide pos="1190"/>
        <p:guide pos="7407"/>
        <p:guide pos="7063"/>
        <p:guide pos="562"/>
        <p:guide pos="5727"/>
        <p:guide pos="3839"/>
      </p:guideLst>
    </p:cSldViewPr>
  </p:slideViewPr>
  <p:notesTextViewPr>
    <p:cViewPr>
      <p:scale>
        <a:sx n="100" d="100"/>
        <a:sy n="100" d="100"/>
      </p:scale>
      <p:origin x="0" y="0"/>
    </p:cViewPr>
  </p:notesTextViewPr>
  <p:sorterViewPr>
    <p:cViewPr varScale="1">
      <p:scale>
        <a:sx n="1" d="1"/>
        <a:sy n="1" d="1"/>
      </p:scale>
      <p:origin x="0" y="5892"/>
    </p:cViewPr>
  </p:sorterViewPr>
  <p:notesViewPr>
    <p:cSldViewPr snapToGrid="0" showGuides="1">
      <p:cViewPr varScale="1">
        <p:scale>
          <a:sx n="96" d="100"/>
          <a:sy n="96" d="100"/>
        </p:scale>
        <p:origin x="-3630" y="-102"/>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6411"/>
          </a:xfrm>
          <a:prstGeom prst="rect">
            <a:avLst/>
          </a:prstGeom>
        </p:spPr>
        <p:txBody>
          <a:bodyPr vert="horz" lIns="93315" tIns="46658" rIns="93315" bIns="46658" rtlCol="0"/>
          <a:lstStyle>
            <a:lvl1pPr algn="l">
              <a:defRPr sz="1200"/>
            </a:lvl1pPr>
          </a:lstStyle>
          <a:p>
            <a:r>
              <a:rPr lang="en-US" dirty="0">
                <a:latin typeface="Segoe UI" pitchFamily="34" charset="0"/>
              </a:rPr>
              <a:t>Dell World</a:t>
            </a:r>
          </a:p>
        </p:txBody>
      </p:sp>
      <p:sp>
        <p:nvSpPr>
          <p:cNvPr id="3" name="Date Placeholder 2"/>
          <p:cNvSpPr>
            <a:spLocks noGrp="1"/>
          </p:cNvSpPr>
          <p:nvPr>
            <p:ph type="dt" sz="quarter" idx="1"/>
          </p:nvPr>
        </p:nvSpPr>
        <p:spPr>
          <a:xfrm>
            <a:off x="3850444" y="1"/>
            <a:ext cx="2945659" cy="496411"/>
          </a:xfrm>
          <a:prstGeom prst="rect">
            <a:avLst/>
          </a:prstGeom>
        </p:spPr>
        <p:txBody>
          <a:bodyPr vert="horz" lIns="93315" tIns="46658" rIns="93315" bIns="46658" rtlCol="0"/>
          <a:lstStyle>
            <a:lvl1pPr algn="r">
              <a:defRPr sz="1200"/>
            </a:lvl1pPr>
          </a:lstStyle>
          <a:p>
            <a:r>
              <a:rPr lang="en-US" dirty="0">
                <a:latin typeface="Segoe UI" pitchFamily="34" charset="0"/>
              </a:rPr>
              <a:t>October 14, 2011</a:t>
            </a:r>
          </a:p>
        </p:txBody>
      </p:sp>
      <p:sp>
        <p:nvSpPr>
          <p:cNvPr id="4" name="Footer Placeholder 3"/>
          <p:cNvSpPr>
            <a:spLocks noGrp="1"/>
          </p:cNvSpPr>
          <p:nvPr>
            <p:ph type="ftr" sz="quarter" idx="2"/>
          </p:nvPr>
        </p:nvSpPr>
        <p:spPr>
          <a:xfrm>
            <a:off x="1" y="9430091"/>
            <a:ext cx="6193437" cy="496411"/>
          </a:xfrm>
          <a:prstGeom prst="rect">
            <a:avLst/>
          </a:prstGeom>
        </p:spPr>
        <p:txBody>
          <a:bodyPr vert="horz" lIns="93315" tIns="46658" rIns="93315" bIns="46658" rtlCol="0" anchor="b"/>
          <a:lstStyle>
            <a:lvl1pPr algn="l">
              <a:defRPr sz="1200"/>
            </a:lvl1pPr>
          </a:lstStyle>
          <a:p>
            <a:r>
              <a:rPr lang="en-US" sz="500" dirty="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193438" y="9430091"/>
            <a:ext cx="602664" cy="496411"/>
          </a:xfrm>
          <a:prstGeom prst="rect">
            <a:avLst/>
          </a:prstGeom>
        </p:spPr>
        <p:txBody>
          <a:bodyPr vert="horz" lIns="93315" tIns="46658" rIns="93315" bIns="46658"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6411"/>
          </a:xfrm>
          <a:prstGeom prst="rect">
            <a:avLst/>
          </a:prstGeom>
        </p:spPr>
        <p:txBody>
          <a:bodyPr vert="horz" lIns="93315" tIns="46658" rIns="93315" bIns="46658" rtlCol="0"/>
          <a:lstStyle>
            <a:lvl1pPr algn="l">
              <a:defRPr sz="1200">
                <a:latin typeface="Segoe UI" pitchFamily="34" charset="0"/>
              </a:defRPr>
            </a:lvl1pPr>
          </a:lstStyle>
          <a:p>
            <a:endParaRPr lang="en-US" dirty="0"/>
          </a:p>
        </p:txBody>
      </p:sp>
      <p:sp>
        <p:nvSpPr>
          <p:cNvPr id="3" name="Date Placeholder 2"/>
          <p:cNvSpPr>
            <a:spLocks noGrp="1"/>
          </p:cNvSpPr>
          <p:nvPr>
            <p:ph type="dt" idx="1"/>
          </p:nvPr>
        </p:nvSpPr>
        <p:spPr>
          <a:xfrm>
            <a:off x="3850444" y="1"/>
            <a:ext cx="2945659" cy="496411"/>
          </a:xfrm>
          <a:prstGeom prst="rect">
            <a:avLst/>
          </a:prstGeom>
        </p:spPr>
        <p:txBody>
          <a:bodyPr vert="horz" lIns="93315" tIns="46658" rIns="93315" bIns="46658" rtlCol="0"/>
          <a:lstStyle>
            <a:lvl1pPr algn="r">
              <a:defRPr sz="1200">
                <a:latin typeface="Segoe UI" pitchFamily="34" charset="0"/>
              </a:defRPr>
            </a:lvl1pPr>
          </a:lstStyle>
          <a:p>
            <a:fld id="{7C3FBCD4-166E-446F-AF18-7D4A0CF9AEF6}" type="datetimeFigureOut">
              <a:rPr lang="en-US" smtClean="0"/>
              <a:pPr/>
              <a:t>5/14/2018</a:t>
            </a:fld>
            <a:endParaRPr lang="en-US" dirty="0"/>
          </a:p>
        </p:txBody>
      </p:sp>
      <p:sp>
        <p:nvSpPr>
          <p:cNvPr id="4" name="Slide Image Placeholder 3"/>
          <p:cNvSpPr>
            <a:spLocks noGrp="1" noRot="1" noChangeAspect="1"/>
          </p:cNvSpPr>
          <p:nvPr>
            <p:ph type="sldImg" idx="2"/>
          </p:nvPr>
        </p:nvSpPr>
        <p:spPr>
          <a:xfrm>
            <a:off x="92075" y="742950"/>
            <a:ext cx="6613525" cy="3722688"/>
          </a:xfrm>
          <a:prstGeom prst="rect">
            <a:avLst/>
          </a:prstGeom>
          <a:noFill/>
          <a:ln w="12700">
            <a:solidFill>
              <a:prstClr val="black"/>
            </a:solidFill>
          </a:ln>
        </p:spPr>
        <p:txBody>
          <a:bodyPr vert="horz" lIns="93315" tIns="46658" rIns="93315" bIns="46658" rtlCol="0" anchor="ctr"/>
          <a:lstStyle/>
          <a:p>
            <a:endParaRPr lang="en-US" dirty="0"/>
          </a:p>
        </p:txBody>
      </p:sp>
      <p:sp>
        <p:nvSpPr>
          <p:cNvPr id="5" name="Notes Placeholder 4"/>
          <p:cNvSpPr>
            <a:spLocks noGrp="1"/>
          </p:cNvSpPr>
          <p:nvPr>
            <p:ph type="body" sz="quarter" idx="3"/>
          </p:nvPr>
        </p:nvSpPr>
        <p:spPr>
          <a:xfrm>
            <a:off x="679768" y="4715908"/>
            <a:ext cx="5438140" cy="4467701"/>
          </a:xfrm>
          <a:prstGeom prst="rect">
            <a:avLst/>
          </a:prstGeom>
        </p:spPr>
        <p:txBody>
          <a:bodyPr vert="horz" lIns="93315" tIns="46658" rIns="93315" bIns="4665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430091"/>
            <a:ext cx="6117908" cy="496411"/>
          </a:xfrm>
          <a:prstGeom prst="rect">
            <a:avLst/>
          </a:prstGeom>
        </p:spPr>
        <p:txBody>
          <a:bodyPr vert="horz" lIns="93315" tIns="46658" rIns="93315" bIns="46658" rtlCol="0" anchor="b"/>
          <a:lstStyle>
            <a:lvl1pPr algn="l">
              <a:defRPr sz="500">
                <a:latin typeface="Segoe" pitchFamily="34" charset="0"/>
              </a:defRPr>
            </a:lvl1pPr>
          </a:lstStyle>
          <a:p>
            <a:r>
              <a:rPr lang="en-US" dirty="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17908" y="9430091"/>
            <a:ext cx="678195" cy="496411"/>
          </a:xfrm>
          <a:prstGeom prst="rect">
            <a:avLst/>
          </a:prstGeom>
        </p:spPr>
        <p:txBody>
          <a:bodyPr vert="horz" lIns="93315" tIns="46658" rIns="93315" bIns="46658"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2950"/>
            <a:ext cx="6613525" cy="3722688"/>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5/14/2018 10:59 PM</a:t>
            </a:fld>
            <a:endParaRPr lang="en-US" dirty="0">
              <a:solidFill>
                <a:prstClr val="black"/>
              </a:solidFill>
            </a:endParaRPr>
          </a:p>
        </p:txBody>
      </p:sp>
      <p:sp>
        <p:nvSpPr>
          <p:cNvPr id="6" name="Footer Placeholder 5"/>
          <p:cNvSpPr>
            <a:spLocks noGrp="1"/>
          </p:cNvSpPr>
          <p:nvPr>
            <p:ph type="ftr" sz="quarter" idx="12"/>
          </p:nvPr>
        </p:nvSpPr>
        <p:spPr>
          <a:xfrm>
            <a:off x="0" y="9430091"/>
            <a:ext cx="6117908" cy="496411"/>
          </a:xfrm>
        </p:spPr>
        <p:txBody>
          <a:bodyPr/>
          <a:lstStyle/>
          <a:p>
            <a:r>
              <a:rPr lang="en-US" dirty="0">
                <a:solidFill>
                  <a:srgbClr val="000000"/>
                </a:solidFill>
                <a:latin typeface="Segoe UI" pitchFamily="34" charset="0"/>
              </a:rPr>
              <a:t>© 2007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a:p>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a:xfrm>
            <a:off x="6117908" y="9430091"/>
            <a:ext cx="678195" cy="496411"/>
          </a:xfrm>
        </p:spPr>
        <p:txBody>
          <a:bodyPr/>
          <a:lstStyle/>
          <a:p>
            <a:fld id="{EC87E0CF-87F6-4B58-B8B8-DCAB2DAAF3CA}" type="slidenum">
              <a:rPr lang="en-US" smtClean="0">
                <a:solidFill>
                  <a:prstClr val="black"/>
                </a:solidFill>
              </a:rPr>
              <a:pPr/>
              <a:t>1</a:t>
            </a:fld>
            <a:endParaRPr 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5/14/2018 10:59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73222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5/14/2018 10:59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491231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5/14/2018 10:59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747163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1415909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949015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415909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DDCC18-5A0B-504D-8CCE-4D3433E3ADB3}" type="slidenum">
              <a:rPr lang="en-US" smtClean="0"/>
              <a:t>17</a:t>
            </a:fld>
            <a:endParaRPr lang="en-US"/>
          </a:p>
        </p:txBody>
      </p:sp>
    </p:spTree>
    <p:extLst>
      <p:ext uri="{BB962C8B-B14F-4D97-AF65-F5344CB8AC3E}">
        <p14:creationId xmlns:p14="http://schemas.microsoft.com/office/powerpoint/2010/main" val="1462728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DDCC18-5A0B-504D-8CCE-4D3433E3ADB3}" type="slidenum">
              <a:rPr lang="en-US" smtClean="0"/>
              <a:t>18</a:t>
            </a:fld>
            <a:endParaRPr lang="en-US"/>
          </a:p>
        </p:txBody>
      </p:sp>
    </p:spTree>
    <p:extLst>
      <p:ext uri="{BB962C8B-B14F-4D97-AF65-F5344CB8AC3E}">
        <p14:creationId xmlns:p14="http://schemas.microsoft.com/office/powerpoint/2010/main" val="3492231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108993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415909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415909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1433577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263224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753034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910636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DDCC18-5A0B-504D-8CCE-4D3433E3ADB3}" type="slidenum">
              <a:rPr lang="en-US" smtClean="0"/>
              <a:t>3</a:t>
            </a:fld>
            <a:endParaRPr lang="en-US"/>
          </a:p>
        </p:txBody>
      </p:sp>
    </p:spTree>
    <p:extLst>
      <p:ext uri="{BB962C8B-B14F-4D97-AF65-F5344CB8AC3E}">
        <p14:creationId xmlns:p14="http://schemas.microsoft.com/office/powerpoint/2010/main" val="4214599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DDCC18-5A0B-504D-8CCE-4D3433E3ADB3}" type="slidenum">
              <a:rPr lang="en-US" smtClean="0"/>
              <a:t>4</a:t>
            </a:fld>
            <a:endParaRPr lang="en-US"/>
          </a:p>
        </p:txBody>
      </p:sp>
    </p:spTree>
    <p:extLst>
      <p:ext uri="{BB962C8B-B14F-4D97-AF65-F5344CB8AC3E}">
        <p14:creationId xmlns:p14="http://schemas.microsoft.com/office/powerpoint/2010/main" val="3934637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0DDCC18-5A0B-504D-8CCE-4D3433E3ADB3}" type="slidenum">
              <a:rPr lang="en-US" smtClean="0"/>
              <a:t>5</a:t>
            </a:fld>
            <a:endParaRPr lang="en-US"/>
          </a:p>
        </p:txBody>
      </p:sp>
    </p:spTree>
    <p:extLst>
      <p:ext uri="{BB962C8B-B14F-4D97-AF65-F5344CB8AC3E}">
        <p14:creationId xmlns:p14="http://schemas.microsoft.com/office/powerpoint/2010/main" val="1196216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5/14/2018 10:59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197721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5/14/2018 10:59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362588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5/14/2018 10:59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068141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5/14/2018 10:59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6106862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nimated Title Slide- Background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460258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_Light_Blu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5417">
                      <a:srgbClr val="00AEEF"/>
                    </a:gs>
                    <a:gs pos="32083">
                      <a:srgbClr val="00AEEF"/>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677432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3"/>
          <p:cNvSpPr>
            <a:spLocks noGrp="1"/>
          </p:cNvSpPr>
          <p:nvPr>
            <p:ph sz="quarter" idx="10"/>
          </p:nvPr>
        </p:nvSpPr>
        <p:spPr>
          <a:xfrm>
            <a:off x="611188" y="1449388"/>
            <a:ext cx="10972800" cy="1725088"/>
          </a:xfrm>
        </p:spPr>
        <p:txBody>
          <a:bodyPr>
            <a:spAutoFit/>
          </a:bodyPr>
          <a:lstStyle>
            <a:lvl1pPr>
              <a:defRPr>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299136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188" y="1449388"/>
            <a:ext cx="5397500" cy="1742015"/>
          </a:xfrm>
          <a:prstGeom prst="rect">
            <a:avLst/>
          </a:prstGeom>
        </p:spPr>
        <p:txBody>
          <a:bodyPr/>
          <a:lstStyle>
            <a:lvl1pPr marL="228600" indent="-228600">
              <a:lnSpc>
                <a:spcPct val="90000"/>
              </a:lnSpc>
              <a:defRPr sz="2800">
                <a:latin typeface="Segoe UI" pitchFamily="34" charset="0"/>
              </a:defRPr>
            </a:lvl1pPr>
            <a:lvl2pPr marL="457200" indent="-228600">
              <a:lnSpc>
                <a:spcPct val="90000"/>
              </a:lnSpc>
              <a:defRPr sz="2400"/>
            </a:lvl2pPr>
            <a:lvl3pPr marL="685800" indent="-228600">
              <a:lnSpc>
                <a:spcPct val="90000"/>
              </a:lnSpc>
              <a:defRPr sz="2000"/>
            </a:lvl3pPr>
            <a:lvl4pPr marL="914400" indent="-228600">
              <a:lnSpc>
                <a:spcPct val="90000"/>
              </a:lnSpc>
              <a:defRPr sz="1800"/>
            </a:lvl4pPr>
            <a:lvl5pPr marL="1092200" indent="-177800">
              <a:lnSpc>
                <a:spcPct val="90000"/>
              </a:lnSpc>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3413" y="1449388"/>
            <a:ext cx="5399087" cy="1742015"/>
          </a:xfrm>
          <a:prstGeom prst="rect">
            <a:avLst/>
          </a:prstGeom>
        </p:spPr>
        <p:txBody>
          <a:bodyPr/>
          <a:lstStyle>
            <a:lvl1pPr marL="228600" indent="-228600">
              <a:lnSpc>
                <a:spcPct val="90000"/>
              </a:lnSpc>
              <a:defRPr sz="2800">
                <a:latin typeface="Segoe UI" pitchFamily="34" charset="0"/>
              </a:defRPr>
            </a:lvl1pPr>
            <a:lvl2pPr marL="457200" indent="-228600">
              <a:lnSpc>
                <a:spcPct val="90000"/>
              </a:lnSpc>
              <a:defRPr sz="2400"/>
            </a:lvl2pPr>
            <a:lvl3pPr marL="685800" indent="-228600">
              <a:lnSpc>
                <a:spcPct val="90000"/>
              </a:lnSpc>
              <a:defRPr sz="2000"/>
            </a:lvl3pPr>
            <a:lvl4pPr marL="914400" indent="-228600">
              <a:lnSpc>
                <a:spcPct val="90000"/>
              </a:lnSpc>
              <a:defRPr sz="1800"/>
            </a:lvl4pPr>
            <a:lvl5pPr marL="1092200" indent="-177800">
              <a:lnSpc>
                <a:spcPct val="90000"/>
              </a:lnSpc>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582616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75312656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eater than the sum of the parts">
    <p:spTree>
      <p:nvGrpSpPr>
        <p:cNvPr id="1" name=""/>
        <p:cNvGrpSpPr/>
        <p:nvPr/>
      </p:nvGrpSpPr>
      <p:grpSpPr>
        <a:xfrm>
          <a:off x="0" y="0"/>
          <a:ext cx="0" cy="0"/>
          <a:chOff x="0" y="0"/>
          <a:chExt cx="0" cy="0"/>
        </a:xfrm>
      </p:grpSpPr>
      <p:sp>
        <p:nvSpPr>
          <p:cNvPr id="4" name="Title 1"/>
          <p:cNvSpPr txBox="1">
            <a:spLocks/>
          </p:cNvSpPr>
          <p:nvPr userDrawn="1"/>
        </p:nvSpPr>
        <p:spPr>
          <a:xfrm>
            <a:off x="608013" y="422701"/>
            <a:ext cx="10972799" cy="8309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6000" b="0" kern="1200" cap="none" spc="-300" baseline="0">
                <a:ln w="3175">
                  <a:noFill/>
                </a:ln>
                <a:gradFill flip="none" rotWithShape="1">
                  <a:gsLst>
                    <a:gs pos="69167">
                      <a:schemeClr val="tx2"/>
                    </a:gs>
                    <a:gs pos="49000">
                      <a:schemeClr val="tx2"/>
                    </a:gs>
                  </a:gsLst>
                  <a:lin ang="5400000" scaled="0"/>
                  <a:tileRect/>
                </a:gradFill>
                <a:effectLst/>
                <a:latin typeface="Segoe UI Light" pitchFamily="34" charset="0"/>
                <a:ea typeface="+mn-ea"/>
                <a:cs typeface="Arial" charset="0"/>
              </a:defRPr>
            </a:lvl1pPr>
          </a:lstStyle>
          <a:p>
            <a:r>
              <a:rPr lang="en-US" dirty="0">
                <a:gradFill flip="none" rotWithShape="1">
                  <a:gsLst>
                    <a:gs pos="2083">
                      <a:srgbClr val="5F5F5F"/>
                    </a:gs>
                    <a:gs pos="7500">
                      <a:srgbClr val="5F5F5F"/>
                    </a:gs>
                  </a:gsLst>
                  <a:lin ang="5400000" scaled="0"/>
                  <a:tileRect/>
                </a:gradFill>
              </a:rPr>
              <a:t>Greater than the </a:t>
            </a:r>
            <a:r>
              <a:rPr lang="en-US" dirty="0">
                <a:gradFill>
                  <a:gsLst>
                    <a:gs pos="80833">
                      <a:srgbClr val="EAB200"/>
                    </a:gs>
                    <a:gs pos="65000">
                      <a:srgbClr val="EAB200"/>
                    </a:gs>
                  </a:gsLst>
                  <a:lin ang="5400000" scaled="0"/>
                </a:gradFill>
              </a:rPr>
              <a:t>sum</a:t>
            </a:r>
            <a:r>
              <a:rPr lang="en-US" dirty="0">
                <a:gradFill flip="none" rotWithShape="1">
                  <a:gsLst>
                    <a:gs pos="2083">
                      <a:srgbClr val="5F5F5F"/>
                    </a:gs>
                    <a:gs pos="7500">
                      <a:srgbClr val="5F5F5F"/>
                    </a:gs>
                  </a:gsLst>
                  <a:lin ang="5400000" scaled="0"/>
                  <a:tileRect/>
                </a:gradFill>
              </a:rPr>
              <a:t> of our parts</a:t>
            </a:r>
            <a:endParaRPr lang="en-US" dirty="0"/>
          </a:p>
        </p:txBody>
      </p:sp>
    </p:spTree>
    <p:extLst>
      <p:ext uri="{BB962C8B-B14F-4D97-AF65-F5344CB8AC3E}">
        <p14:creationId xmlns:p14="http://schemas.microsoft.com/office/powerpoint/2010/main" val="295845502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What are we doing? How is it going?">
    <p:spTree>
      <p:nvGrpSpPr>
        <p:cNvPr id="1" name=""/>
        <p:cNvGrpSpPr/>
        <p:nvPr/>
      </p:nvGrpSpPr>
      <p:grpSpPr>
        <a:xfrm>
          <a:off x="0" y="0"/>
          <a:ext cx="0" cy="0"/>
          <a:chOff x="0" y="0"/>
          <a:chExt cx="0" cy="0"/>
        </a:xfrm>
      </p:grpSpPr>
      <p:sp>
        <p:nvSpPr>
          <p:cNvPr id="2" name="Title 1"/>
          <p:cNvSpPr txBox="1">
            <a:spLocks/>
          </p:cNvSpPr>
          <p:nvPr userDrawn="1"/>
        </p:nvSpPr>
        <p:spPr>
          <a:xfrm>
            <a:off x="608013" y="422701"/>
            <a:ext cx="11096307" cy="830997"/>
          </a:xfrm>
          <a:prstGeom prst="rect">
            <a:avLst/>
          </a:prstGeom>
        </p:spPr>
        <p:txBody>
          <a:bodyPr vert="horz" wrap="square" lIns="0" tIns="0" rIns="0" bIns="0" rtlCol="0" anchor="ctr">
            <a:spAutoFit/>
          </a:bodyPr>
          <a:lstStyle>
            <a:lvl1pPr algn="l" defTabSz="914363" rtl="0" eaLnBrk="1" latinLnBrk="0" hangingPunct="1">
              <a:lnSpc>
                <a:spcPct val="90000"/>
              </a:lnSpc>
              <a:spcBef>
                <a:spcPct val="0"/>
              </a:spcBef>
              <a:buNone/>
              <a:defRPr lang="en-US" sz="4400" b="1" kern="1200" cap="none" spc="-15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6000" b="0" spc="-300" dirty="0">
                <a:gradFill>
                  <a:gsLst>
                    <a:gs pos="80833">
                      <a:srgbClr val="EAB200"/>
                    </a:gs>
                    <a:gs pos="65000">
                      <a:srgbClr val="EAB200"/>
                    </a:gs>
                  </a:gsLst>
                  <a:lin ang="5400000" scaled="0"/>
                </a:gradFill>
                <a:latin typeface="Segoe UI Light" pitchFamily="34" charset="0"/>
              </a:rPr>
              <a:t>What</a:t>
            </a:r>
            <a:r>
              <a:rPr lang="en-US" sz="6000" b="0" spc="-300" dirty="0">
                <a:gradFill flip="none" rotWithShape="1">
                  <a:gsLst>
                    <a:gs pos="2083">
                      <a:srgbClr val="5F5F5F"/>
                    </a:gs>
                    <a:gs pos="7500">
                      <a:srgbClr val="5F5F5F"/>
                    </a:gs>
                  </a:gsLst>
                  <a:lin ang="5400000" scaled="0"/>
                  <a:tileRect/>
                </a:gradFill>
                <a:latin typeface="Segoe UI Light" pitchFamily="34" charset="0"/>
              </a:rPr>
              <a:t> we're doing. </a:t>
            </a:r>
          </a:p>
        </p:txBody>
      </p:sp>
    </p:spTree>
    <p:extLst>
      <p:ext uri="{BB962C8B-B14F-4D97-AF65-F5344CB8AC3E}">
        <p14:creationId xmlns:p14="http://schemas.microsoft.com/office/powerpoint/2010/main" val="22011440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What's next">
    <p:spTree>
      <p:nvGrpSpPr>
        <p:cNvPr id="1" name=""/>
        <p:cNvGrpSpPr/>
        <p:nvPr/>
      </p:nvGrpSpPr>
      <p:grpSpPr>
        <a:xfrm>
          <a:off x="0" y="0"/>
          <a:ext cx="0" cy="0"/>
          <a:chOff x="0" y="0"/>
          <a:chExt cx="0" cy="0"/>
        </a:xfrm>
      </p:grpSpPr>
      <p:sp>
        <p:nvSpPr>
          <p:cNvPr id="2" name="Title 1"/>
          <p:cNvSpPr txBox="1">
            <a:spLocks/>
          </p:cNvSpPr>
          <p:nvPr userDrawn="1"/>
        </p:nvSpPr>
        <p:spPr>
          <a:xfrm>
            <a:off x="608013" y="422701"/>
            <a:ext cx="11096307" cy="830997"/>
          </a:xfrm>
          <a:prstGeom prst="rect">
            <a:avLst/>
          </a:prstGeom>
        </p:spPr>
        <p:txBody>
          <a:bodyPr vert="horz" wrap="square" lIns="0" tIns="0" rIns="0" bIns="0" rtlCol="0" anchor="ctr">
            <a:spAutoFit/>
          </a:bodyPr>
          <a:lstStyle>
            <a:lvl1pPr algn="l" defTabSz="914363" rtl="0" eaLnBrk="1" latinLnBrk="0" hangingPunct="1">
              <a:lnSpc>
                <a:spcPct val="90000"/>
              </a:lnSpc>
              <a:spcBef>
                <a:spcPct val="0"/>
              </a:spcBef>
              <a:buNone/>
              <a:defRPr lang="en-US" sz="4400" b="1" kern="1200" cap="none" spc="-150"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6000" b="0" dirty="0">
                <a:gradFill flip="none" rotWithShape="1">
                  <a:gsLst>
                    <a:gs pos="2083">
                      <a:srgbClr val="5F5F5F"/>
                    </a:gs>
                    <a:gs pos="7500">
                      <a:srgbClr val="5F5F5F"/>
                    </a:gs>
                  </a:gsLst>
                  <a:lin ang="5400000" scaled="0"/>
                  <a:tileRect/>
                </a:gradFill>
                <a:latin typeface="Segoe UI Light" pitchFamily="34" charset="0"/>
              </a:rPr>
              <a:t>What’s </a:t>
            </a:r>
            <a:r>
              <a:rPr lang="en-US" sz="6000" b="0" spc="-300" dirty="0">
                <a:gradFill>
                  <a:gsLst>
                    <a:gs pos="95417">
                      <a:schemeClr val="accent6"/>
                    </a:gs>
                    <a:gs pos="88750">
                      <a:schemeClr val="accent6"/>
                    </a:gs>
                  </a:gsLst>
                  <a:lin ang="5400000" scaled="0"/>
                </a:gradFill>
                <a:latin typeface="Segoe UI Light" pitchFamily="34" charset="0"/>
              </a:rPr>
              <a:t>next? </a:t>
            </a:r>
          </a:p>
        </p:txBody>
      </p:sp>
    </p:spTree>
    <p:extLst>
      <p:ext uri="{BB962C8B-B14F-4D97-AF65-F5344CB8AC3E}">
        <p14:creationId xmlns:p14="http://schemas.microsoft.com/office/powerpoint/2010/main" val="335440565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899702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background for sections headings">
    <p:bg>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08013" y="3024188"/>
            <a:ext cx="10972799" cy="830997"/>
          </a:xfrm>
        </p:spPr>
        <p:txBody>
          <a:bodyPr/>
          <a:lstStyle>
            <a:lvl1pPr>
              <a:defRPr lang="en-US" sz="6000" b="0" kern="1200" cap="none" spc="-300" baseline="0" dirty="0">
                <a:ln w="3175">
                  <a:noFill/>
                </a:ln>
                <a:gradFill flip="none" rotWithShape="1">
                  <a:gsLst>
                    <a:gs pos="7500">
                      <a:srgbClr val="FFFFFF"/>
                    </a:gs>
                    <a:gs pos="15417">
                      <a:srgbClr val="FFFFFF"/>
                    </a:gs>
                  </a:gsLst>
                  <a:lin ang="5400000" scaled="0"/>
                  <a:tileRect/>
                </a:gradFill>
                <a:effectLst/>
                <a:latin typeface="Segoe UI Light" pitchFamily="34" charset="0"/>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407333255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b="0">
                <a:gradFill flip="none" rotWithShape="1">
                  <a:gsLst>
                    <a:gs pos="1250">
                      <a:srgbClr val="FFFFFF"/>
                    </a:gs>
                    <a:gs pos="100000">
                      <a:srgbClr val="FFFFFF"/>
                    </a:gs>
                  </a:gsLst>
                  <a:lin ang="5400000" scaled="0"/>
                  <a:tileRect/>
                </a:gradFill>
                <a:latin typeface="Segoe UI" pitchFamily="34" charset="0"/>
                <a:ea typeface="Segoe UI" pitchFamily="34" charset="0"/>
                <a:cs typeface="Segoe UI" pitchFamily="34" charset="0"/>
              </a:defRPr>
            </a:lvl1pPr>
          </a:lstStyle>
          <a:p>
            <a:r>
              <a:rPr lang="en-US" dirty="0"/>
              <a:t>Click to edit Master title style</a:t>
            </a:r>
          </a:p>
        </p:txBody>
      </p:sp>
      <p:sp>
        <p:nvSpPr>
          <p:cNvPr id="6" name="Text Placeholder 5"/>
          <p:cNvSpPr>
            <a:spLocks noGrp="1"/>
          </p:cNvSpPr>
          <p:nvPr>
            <p:ph type="body" sz="quarter" idx="10"/>
          </p:nvPr>
        </p:nvSpPr>
        <p:spPr bwMode="white">
          <a:xfrm>
            <a:off x="519112" y="1447799"/>
            <a:ext cx="11149013" cy="1725088"/>
          </a:xfrm>
          <a:prstGeom prst="rect">
            <a:avLst/>
          </a:prstGeom>
        </p:spPr>
        <p:txBody>
          <a:bodyPr/>
          <a:lstStyle>
            <a:lvl1pPr marL="290513" indent="-290513">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588963" indent="-284163">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884238" indent="-284163">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7763" indent="-293688">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3838">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17117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25088"/>
          </a:xfrm>
        </p:spPr>
        <p:txBody>
          <a:bodyPr>
            <a:spAutoFit/>
          </a:bodyPr>
          <a:lstStyle>
            <a:lvl1pPr>
              <a:defRPr>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715192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608013" y="422701"/>
            <a:ext cx="10972799" cy="609398"/>
          </a:xfrm>
        </p:spPr>
        <p:txBody>
          <a:bodyPr/>
          <a:lstStyle>
            <a:lvl1pPr>
              <a:defRPr sz="4400" b="0" spc="-150">
                <a:gradFill>
                  <a:gsLst>
                    <a:gs pos="125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6" name="Text Placeholder 5"/>
          <p:cNvSpPr>
            <a:spLocks noGrp="1"/>
          </p:cNvSpPr>
          <p:nvPr>
            <p:ph type="body" sz="quarter" idx="10"/>
          </p:nvPr>
        </p:nvSpPr>
        <p:spPr bwMode="white">
          <a:xfrm>
            <a:off x="519112" y="1352549"/>
            <a:ext cx="11149013" cy="1725088"/>
          </a:xfrm>
          <a:prstGeom prst="rect">
            <a:avLst/>
          </a:prstGeom>
        </p:spPr>
        <p:txBody>
          <a:bodyPr/>
          <a:lstStyle>
            <a:lvl1pPr marL="290513" indent="-290513">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588963" indent="-284163">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884238" indent="-284163">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7763" indent="-293688">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3838">
              <a:buClr>
                <a:srgbClr val="FFFFFF"/>
              </a:buClr>
              <a:buSzPct val="7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84928923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Generic slide">
    <p:bg>
      <p:bgPr>
        <a:solidFill>
          <a:srgbClr val="441056"/>
        </a:solidFill>
        <a:effectLst/>
      </p:bgPr>
    </p:bg>
    <p:spTree>
      <p:nvGrpSpPr>
        <p:cNvPr id="1" name=""/>
        <p:cNvGrpSpPr/>
        <p:nvPr/>
      </p:nvGrpSpPr>
      <p:grpSpPr>
        <a:xfrm>
          <a:off x="0" y="0"/>
          <a:ext cx="0" cy="0"/>
          <a:chOff x="0" y="0"/>
          <a:chExt cx="0" cy="0"/>
        </a:xfrm>
      </p:grpSpPr>
      <p:grpSp>
        <p:nvGrpSpPr>
          <p:cNvPr id="2" name="Group 1"/>
          <p:cNvGrpSpPr/>
          <p:nvPr userDrawn="1"/>
        </p:nvGrpSpPr>
        <p:grpSpPr>
          <a:xfrm>
            <a:off x="0" y="0"/>
            <a:ext cx="12188825" cy="705222"/>
            <a:chOff x="0" y="0"/>
            <a:chExt cx="9144000" cy="705222"/>
          </a:xfrm>
        </p:grpSpPr>
        <p:grpSp>
          <p:nvGrpSpPr>
            <p:cNvPr id="3" name="Group 304"/>
            <p:cNvGrpSpPr/>
            <p:nvPr userDrawn="1"/>
          </p:nvGrpSpPr>
          <p:grpSpPr>
            <a:xfrm>
              <a:off x="0" y="0"/>
              <a:ext cx="9144000" cy="705222"/>
              <a:chOff x="0" y="0"/>
              <a:chExt cx="9144000" cy="705222"/>
            </a:xfrm>
          </p:grpSpPr>
          <p:grpSp>
            <p:nvGrpSpPr>
              <p:cNvPr id="16" name="Group 180"/>
              <p:cNvGrpSpPr/>
              <p:nvPr userDrawn="1"/>
            </p:nvGrpSpPr>
            <p:grpSpPr>
              <a:xfrm>
                <a:off x="0" y="76200"/>
                <a:ext cx="9144000" cy="609600"/>
                <a:chOff x="0" y="76200"/>
                <a:chExt cx="9144000" cy="609600"/>
              </a:xfrm>
            </p:grpSpPr>
            <p:cxnSp>
              <p:nvCxnSpPr>
                <p:cNvPr id="140" name="Straight Connector 139"/>
                <p:cNvCxnSpPr/>
                <p:nvPr/>
              </p:nvCxnSpPr>
              <p:spPr>
                <a:xfrm>
                  <a:off x="0" y="76200"/>
                  <a:ext cx="9144000" cy="0"/>
                </a:xfrm>
                <a:prstGeom prst="line">
                  <a:avLst/>
                </a:prstGeom>
                <a:ln w="19050">
                  <a:solidFill>
                    <a:srgbClr val="7F1EA2">
                      <a:alpha val="30000"/>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0" y="152400"/>
                  <a:ext cx="9144000" cy="0"/>
                </a:xfrm>
                <a:prstGeom prst="line">
                  <a:avLst/>
                </a:prstGeom>
                <a:ln w="19050">
                  <a:solidFill>
                    <a:srgbClr val="7F1EA2">
                      <a:alpha val="30000"/>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0" y="228600"/>
                  <a:ext cx="9144000" cy="0"/>
                </a:xfrm>
                <a:prstGeom prst="line">
                  <a:avLst/>
                </a:prstGeom>
                <a:ln w="19050">
                  <a:solidFill>
                    <a:srgbClr val="7F1EA2">
                      <a:alpha val="30000"/>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0" y="304800"/>
                  <a:ext cx="9144000" cy="0"/>
                </a:xfrm>
                <a:prstGeom prst="line">
                  <a:avLst/>
                </a:prstGeom>
                <a:ln w="19050">
                  <a:solidFill>
                    <a:srgbClr val="7F1EA2">
                      <a:alpha val="30000"/>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0" y="381000"/>
                  <a:ext cx="9144000" cy="0"/>
                </a:xfrm>
                <a:prstGeom prst="line">
                  <a:avLst/>
                </a:prstGeom>
                <a:ln w="19050">
                  <a:solidFill>
                    <a:srgbClr val="7F1EA2">
                      <a:alpha val="30000"/>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0" y="457200"/>
                  <a:ext cx="9144000" cy="0"/>
                </a:xfrm>
                <a:prstGeom prst="line">
                  <a:avLst/>
                </a:prstGeom>
                <a:ln w="19050">
                  <a:solidFill>
                    <a:srgbClr val="7F1EA2">
                      <a:alpha val="30000"/>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0" y="533400"/>
                  <a:ext cx="9144000" cy="0"/>
                </a:xfrm>
                <a:prstGeom prst="line">
                  <a:avLst/>
                </a:prstGeom>
                <a:ln w="19050">
                  <a:solidFill>
                    <a:srgbClr val="7F1EA2">
                      <a:alpha val="30000"/>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0" y="609600"/>
                  <a:ext cx="9144000" cy="0"/>
                </a:xfrm>
                <a:prstGeom prst="line">
                  <a:avLst/>
                </a:prstGeom>
                <a:ln w="19050">
                  <a:solidFill>
                    <a:srgbClr val="7F1EA2">
                      <a:alpha val="30000"/>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0" y="685800"/>
                  <a:ext cx="9144000" cy="0"/>
                </a:xfrm>
                <a:prstGeom prst="line">
                  <a:avLst/>
                </a:prstGeom>
                <a:ln w="19050">
                  <a:solidFill>
                    <a:srgbClr val="7F1EA2">
                      <a:alpha val="30000"/>
                    </a:srgbClr>
                  </a:solidFill>
                </a:ln>
              </p:spPr>
              <p:style>
                <a:lnRef idx="1">
                  <a:schemeClr val="accent1"/>
                </a:lnRef>
                <a:fillRef idx="0">
                  <a:schemeClr val="accent1"/>
                </a:fillRef>
                <a:effectRef idx="0">
                  <a:schemeClr val="accent1"/>
                </a:effectRef>
                <a:fontRef idx="minor">
                  <a:schemeClr val="tx1"/>
                </a:fontRef>
              </p:style>
            </p:cxnSp>
          </p:grpSp>
          <p:grpSp>
            <p:nvGrpSpPr>
              <p:cNvPr id="17" name="Group 303"/>
              <p:cNvGrpSpPr/>
              <p:nvPr userDrawn="1"/>
            </p:nvGrpSpPr>
            <p:grpSpPr>
              <a:xfrm>
                <a:off x="76200" y="0"/>
                <a:ext cx="8991600" cy="705222"/>
                <a:chOff x="76200" y="-12526"/>
                <a:chExt cx="8991600" cy="705222"/>
              </a:xfrm>
            </p:grpSpPr>
            <p:grpSp>
              <p:nvGrpSpPr>
                <p:cNvPr id="18" name="Group 302"/>
                <p:cNvGrpSpPr/>
                <p:nvPr userDrawn="1"/>
              </p:nvGrpSpPr>
              <p:grpSpPr>
                <a:xfrm>
                  <a:off x="76200" y="-12526"/>
                  <a:ext cx="8915400" cy="705222"/>
                  <a:chOff x="76200" y="-12526"/>
                  <a:chExt cx="8915400" cy="705222"/>
                </a:xfrm>
              </p:grpSpPr>
              <p:grpSp>
                <p:nvGrpSpPr>
                  <p:cNvPr id="20" name="Group 178"/>
                  <p:cNvGrpSpPr/>
                  <p:nvPr userDrawn="1"/>
                </p:nvGrpSpPr>
                <p:grpSpPr>
                  <a:xfrm>
                    <a:off x="76200" y="-12526"/>
                    <a:ext cx="4419600" cy="692696"/>
                    <a:chOff x="76200" y="-12526"/>
                    <a:chExt cx="4419600" cy="692696"/>
                  </a:xfrm>
                </p:grpSpPr>
                <p:cxnSp>
                  <p:nvCxnSpPr>
                    <p:cNvPr id="81" name="Straight Connector 80"/>
                    <p:cNvCxnSpPr/>
                    <p:nvPr/>
                  </p:nvCxnSpPr>
                  <p:spPr>
                    <a:xfrm>
                      <a:off x="76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52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28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04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381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457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533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09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85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762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838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14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990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066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143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1219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1295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371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447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524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1600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1676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1828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1905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981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2057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133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2209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2286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2362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2438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2514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2590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2667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2743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2819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2895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2971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3048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3124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3200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3276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3352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3429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3505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752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3581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3657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3733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3810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3886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3962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4038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114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4191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4267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4343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4419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4495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grpSp>
              <p:grpSp>
                <p:nvGrpSpPr>
                  <p:cNvPr id="21" name="Group 181"/>
                  <p:cNvGrpSpPr/>
                  <p:nvPr userDrawn="1"/>
                </p:nvGrpSpPr>
                <p:grpSpPr>
                  <a:xfrm>
                    <a:off x="4572000" y="0"/>
                    <a:ext cx="4419600" cy="692696"/>
                    <a:chOff x="76200" y="-12526"/>
                    <a:chExt cx="4419600" cy="692696"/>
                  </a:xfrm>
                </p:grpSpPr>
                <p:cxnSp>
                  <p:nvCxnSpPr>
                    <p:cNvPr id="22" name="Straight Connector 21"/>
                    <p:cNvCxnSpPr/>
                    <p:nvPr/>
                  </p:nvCxnSpPr>
                  <p:spPr>
                    <a:xfrm>
                      <a:off x="76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52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28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04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81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7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33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09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85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62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38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914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990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066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143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219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295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371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447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524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600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676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828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905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981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057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133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2209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286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2362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2438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2514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590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2667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743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2819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2895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2971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048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124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200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276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352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429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3505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752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581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3657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3733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810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3886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3962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038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114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191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267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343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4419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4495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grpSp>
            </p:grpSp>
            <p:cxnSp>
              <p:nvCxnSpPr>
                <p:cNvPr id="19" name="Straight Connector 18"/>
                <p:cNvCxnSpPr/>
                <p:nvPr userDrawn="1"/>
              </p:nvCxnSpPr>
              <p:spPr>
                <a:xfrm>
                  <a:off x="9067800" y="0"/>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4" name="Group 173"/>
            <p:cNvGrpSpPr/>
            <p:nvPr/>
          </p:nvGrpSpPr>
          <p:grpSpPr>
            <a:xfrm>
              <a:off x="215265" y="0"/>
              <a:ext cx="8471535" cy="704850"/>
              <a:chOff x="367665" y="0"/>
              <a:chExt cx="8471535" cy="704850"/>
            </a:xfrm>
          </p:grpSpPr>
          <p:pic>
            <p:nvPicPr>
              <p:cNvPr id="5" name="Picture 4" descr="all-icons-png_585.png"/>
              <p:cNvPicPr>
                <a:picLocks noChangeAspect="1"/>
              </p:cNvPicPr>
              <p:nvPr userDrawn="1"/>
            </p:nvPicPr>
            <p:blipFill>
              <a:blip r:embed="rId2" cstate="print">
                <a:duotone>
                  <a:prstClr val="black"/>
                  <a:srgbClr val="ECD6FA">
                    <a:alpha val="3922"/>
                    <a:tint val="45000"/>
                    <a:satMod val="400000"/>
                  </a:srgbClr>
                </a:duotone>
                <a:lum bright="-54000" contrast="-34000"/>
              </a:blip>
              <a:stretch>
                <a:fillRect/>
              </a:stretch>
            </p:blipFill>
            <p:spPr>
              <a:xfrm>
                <a:off x="367665" y="76200"/>
                <a:ext cx="401002" cy="457142"/>
              </a:xfrm>
              <a:prstGeom prst="rect">
                <a:avLst/>
              </a:prstGeom>
              <a:noFill/>
              <a:ln>
                <a:noFill/>
              </a:ln>
            </p:spPr>
          </p:pic>
          <p:pic>
            <p:nvPicPr>
              <p:cNvPr id="6" name="Picture 5" descr="all-icons-png_604.png"/>
              <p:cNvPicPr>
                <a:picLocks noChangeAspect="1"/>
              </p:cNvPicPr>
              <p:nvPr userDrawn="1"/>
            </p:nvPicPr>
            <p:blipFill>
              <a:blip r:embed="rId3" cstate="print">
                <a:duotone>
                  <a:prstClr val="black"/>
                  <a:srgbClr val="ECD6FA">
                    <a:alpha val="3922"/>
                    <a:tint val="45000"/>
                    <a:satMod val="400000"/>
                  </a:srgbClr>
                </a:duotone>
                <a:lum bright="-54000" contrast="-34000"/>
              </a:blip>
              <a:stretch>
                <a:fillRect/>
              </a:stretch>
            </p:blipFill>
            <p:spPr>
              <a:xfrm>
                <a:off x="1129665" y="76200"/>
                <a:ext cx="561975" cy="523875"/>
              </a:xfrm>
              <a:prstGeom prst="rect">
                <a:avLst/>
              </a:prstGeom>
              <a:noFill/>
              <a:ln>
                <a:noFill/>
              </a:ln>
            </p:spPr>
          </p:pic>
          <p:pic>
            <p:nvPicPr>
              <p:cNvPr id="7" name="Picture 6" descr="all-icons-png_611.png"/>
              <p:cNvPicPr>
                <a:picLocks noChangeAspect="1"/>
              </p:cNvPicPr>
              <p:nvPr userDrawn="1"/>
            </p:nvPicPr>
            <p:blipFill>
              <a:blip r:embed="rId4" cstate="print">
                <a:duotone>
                  <a:prstClr val="black"/>
                  <a:srgbClr val="ECD6FA">
                    <a:alpha val="3922"/>
                    <a:tint val="45000"/>
                    <a:satMod val="400000"/>
                  </a:srgbClr>
                </a:duotone>
                <a:lum bright="-54000" contrast="-34000"/>
              </a:blip>
              <a:stretch>
                <a:fillRect/>
              </a:stretch>
            </p:blipFill>
            <p:spPr>
              <a:xfrm>
                <a:off x="1967865" y="0"/>
                <a:ext cx="469582" cy="445293"/>
              </a:xfrm>
              <a:prstGeom prst="rect">
                <a:avLst/>
              </a:prstGeom>
              <a:noFill/>
              <a:ln>
                <a:noFill/>
              </a:ln>
            </p:spPr>
          </p:pic>
          <p:pic>
            <p:nvPicPr>
              <p:cNvPr id="8" name="Picture 7" descr="all-icons-png_632.png"/>
              <p:cNvPicPr>
                <a:picLocks noChangeAspect="1"/>
              </p:cNvPicPr>
              <p:nvPr userDrawn="1"/>
            </p:nvPicPr>
            <p:blipFill>
              <a:blip r:embed="rId5" cstate="print">
                <a:duotone>
                  <a:prstClr val="black"/>
                  <a:srgbClr val="ECD6FA">
                    <a:alpha val="3922"/>
                    <a:tint val="45000"/>
                    <a:satMod val="400000"/>
                  </a:srgbClr>
                </a:duotone>
                <a:lum bright="-54000" contrast="-34000"/>
              </a:blip>
              <a:stretch>
                <a:fillRect/>
              </a:stretch>
            </p:blipFill>
            <p:spPr>
              <a:xfrm>
                <a:off x="2729865" y="152400"/>
                <a:ext cx="470535" cy="454585"/>
              </a:xfrm>
              <a:prstGeom prst="rect">
                <a:avLst/>
              </a:prstGeom>
              <a:noFill/>
              <a:ln>
                <a:noFill/>
              </a:ln>
            </p:spPr>
          </p:pic>
          <p:pic>
            <p:nvPicPr>
              <p:cNvPr id="9" name="Picture 8" descr="all-icons-png_639.png"/>
              <p:cNvPicPr>
                <a:picLocks noChangeAspect="1"/>
              </p:cNvPicPr>
              <p:nvPr userDrawn="1"/>
            </p:nvPicPr>
            <p:blipFill>
              <a:blip r:embed="rId6" cstate="print">
                <a:duotone>
                  <a:prstClr val="black"/>
                  <a:srgbClr val="ECD6FA">
                    <a:alpha val="3922"/>
                    <a:tint val="45000"/>
                    <a:satMod val="400000"/>
                  </a:srgbClr>
                </a:duotone>
                <a:lum bright="-54000" contrast="-34000"/>
              </a:blip>
              <a:stretch>
                <a:fillRect/>
              </a:stretch>
            </p:blipFill>
            <p:spPr>
              <a:xfrm>
                <a:off x="3491865" y="142875"/>
                <a:ext cx="552450" cy="542925"/>
              </a:xfrm>
              <a:prstGeom prst="rect">
                <a:avLst/>
              </a:prstGeom>
              <a:noFill/>
              <a:ln>
                <a:noFill/>
              </a:ln>
            </p:spPr>
          </p:pic>
          <p:pic>
            <p:nvPicPr>
              <p:cNvPr id="10" name="Picture 9" descr="all-icons-png_641.png"/>
              <p:cNvPicPr>
                <a:picLocks noChangeAspect="1"/>
              </p:cNvPicPr>
              <p:nvPr userDrawn="1"/>
            </p:nvPicPr>
            <p:blipFill>
              <a:blip r:embed="rId7" cstate="print">
                <a:duotone>
                  <a:prstClr val="black"/>
                  <a:srgbClr val="ECD6FA">
                    <a:alpha val="3922"/>
                    <a:tint val="45000"/>
                    <a:satMod val="400000"/>
                  </a:srgbClr>
                </a:duotone>
                <a:lum bright="-54000" contrast="-34000"/>
              </a:blip>
              <a:stretch>
                <a:fillRect/>
              </a:stretch>
            </p:blipFill>
            <p:spPr>
              <a:xfrm>
                <a:off x="4379039" y="0"/>
                <a:ext cx="421561" cy="480580"/>
              </a:xfrm>
              <a:prstGeom prst="rect">
                <a:avLst/>
              </a:prstGeom>
              <a:noFill/>
              <a:ln>
                <a:noFill/>
              </a:ln>
            </p:spPr>
          </p:pic>
          <p:pic>
            <p:nvPicPr>
              <p:cNvPr id="11" name="Picture 10" descr="all-icons-png_660.png"/>
              <p:cNvPicPr>
                <a:picLocks noChangeAspect="1"/>
              </p:cNvPicPr>
              <p:nvPr userDrawn="1"/>
            </p:nvPicPr>
            <p:blipFill>
              <a:blip r:embed="rId8" cstate="print">
                <a:duotone>
                  <a:prstClr val="black"/>
                  <a:srgbClr val="ECD6FA">
                    <a:alpha val="3922"/>
                    <a:tint val="45000"/>
                    <a:satMod val="400000"/>
                  </a:srgbClr>
                </a:duotone>
                <a:lum bright="-54000" contrast="-34000"/>
              </a:blip>
              <a:stretch>
                <a:fillRect/>
              </a:stretch>
            </p:blipFill>
            <p:spPr>
              <a:xfrm>
                <a:off x="5762625" y="0"/>
                <a:ext cx="561975" cy="476250"/>
              </a:xfrm>
              <a:prstGeom prst="rect">
                <a:avLst/>
              </a:prstGeom>
              <a:noFill/>
              <a:ln>
                <a:noFill/>
              </a:ln>
            </p:spPr>
          </p:pic>
          <p:pic>
            <p:nvPicPr>
              <p:cNvPr id="12" name="Picture 11" descr="all-icons-png_667.png"/>
              <p:cNvPicPr>
                <a:picLocks noChangeAspect="1"/>
              </p:cNvPicPr>
              <p:nvPr userDrawn="1"/>
            </p:nvPicPr>
            <p:blipFill>
              <a:blip r:embed="rId9" cstate="print">
                <a:duotone>
                  <a:prstClr val="black"/>
                  <a:srgbClr val="ECD6FA">
                    <a:alpha val="3922"/>
                    <a:tint val="45000"/>
                    <a:satMod val="400000"/>
                  </a:srgbClr>
                </a:duotone>
                <a:lum bright="-54000" contrast="-34000"/>
              </a:blip>
              <a:stretch>
                <a:fillRect/>
              </a:stretch>
            </p:blipFill>
            <p:spPr>
              <a:xfrm>
                <a:off x="5015865" y="228600"/>
                <a:ext cx="531495" cy="458185"/>
              </a:xfrm>
              <a:prstGeom prst="rect">
                <a:avLst/>
              </a:prstGeom>
              <a:noFill/>
              <a:ln>
                <a:noFill/>
              </a:ln>
            </p:spPr>
          </p:pic>
          <p:pic>
            <p:nvPicPr>
              <p:cNvPr id="13" name="Picture 12" descr="all-icons-png_669.png"/>
              <p:cNvPicPr>
                <a:picLocks noChangeAspect="1"/>
              </p:cNvPicPr>
              <p:nvPr userDrawn="1"/>
            </p:nvPicPr>
            <p:blipFill>
              <a:blip r:embed="rId10" cstate="print">
                <a:duotone>
                  <a:prstClr val="black"/>
                  <a:srgbClr val="ECD6FA">
                    <a:alpha val="3922"/>
                    <a:tint val="45000"/>
                    <a:satMod val="400000"/>
                  </a:srgbClr>
                </a:duotone>
                <a:lum bright="-54000" contrast="-34000"/>
              </a:blip>
              <a:stretch>
                <a:fillRect/>
              </a:stretch>
            </p:blipFill>
            <p:spPr>
              <a:xfrm>
                <a:off x="6610350" y="228600"/>
                <a:ext cx="476250" cy="476250"/>
              </a:xfrm>
              <a:prstGeom prst="rect">
                <a:avLst/>
              </a:prstGeom>
              <a:noFill/>
              <a:ln>
                <a:noFill/>
              </a:ln>
            </p:spPr>
          </p:pic>
          <p:pic>
            <p:nvPicPr>
              <p:cNvPr id="14" name="Picture 13" descr="all-icons-png_667.png"/>
              <p:cNvPicPr>
                <a:picLocks noChangeAspect="1"/>
              </p:cNvPicPr>
              <p:nvPr userDrawn="1"/>
            </p:nvPicPr>
            <p:blipFill>
              <a:blip r:embed="rId9" cstate="print">
                <a:duotone>
                  <a:prstClr val="black"/>
                  <a:srgbClr val="ECD6FA">
                    <a:alpha val="3922"/>
                    <a:tint val="45000"/>
                    <a:satMod val="400000"/>
                  </a:srgbClr>
                </a:duotone>
                <a:lum bright="-54000" contrast="-34000"/>
              </a:blip>
              <a:stretch>
                <a:fillRect/>
              </a:stretch>
            </p:blipFill>
            <p:spPr>
              <a:xfrm flipV="1">
                <a:off x="7378065" y="0"/>
                <a:ext cx="531495" cy="458185"/>
              </a:xfrm>
              <a:prstGeom prst="rect">
                <a:avLst/>
              </a:prstGeom>
              <a:noFill/>
              <a:ln>
                <a:noFill/>
              </a:ln>
            </p:spPr>
          </p:pic>
          <p:pic>
            <p:nvPicPr>
              <p:cNvPr id="15" name="Picture 14" descr="all-icons-png_632.png"/>
              <p:cNvPicPr>
                <a:picLocks noChangeAspect="1"/>
              </p:cNvPicPr>
              <p:nvPr userDrawn="1"/>
            </p:nvPicPr>
            <p:blipFill>
              <a:blip r:embed="rId5" cstate="print">
                <a:duotone>
                  <a:prstClr val="black"/>
                  <a:srgbClr val="ECD6FA">
                    <a:alpha val="3922"/>
                    <a:tint val="45000"/>
                    <a:satMod val="400000"/>
                  </a:srgbClr>
                </a:duotone>
                <a:lum bright="-54000" contrast="-34000"/>
              </a:blip>
              <a:stretch>
                <a:fillRect/>
              </a:stretch>
            </p:blipFill>
            <p:spPr>
              <a:xfrm flipV="1">
                <a:off x="8368665" y="228600"/>
                <a:ext cx="470535" cy="454585"/>
              </a:xfrm>
              <a:prstGeom prst="rect">
                <a:avLst/>
              </a:prstGeom>
              <a:noFill/>
              <a:ln>
                <a:noFill/>
              </a:ln>
            </p:spPr>
          </p:pic>
        </p:grpSp>
      </p:grpSp>
      <p:grpSp>
        <p:nvGrpSpPr>
          <p:cNvPr id="149" name="Group 148"/>
          <p:cNvGrpSpPr/>
          <p:nvPr userDrawn="1"/>
        </p:nvGrpSpPr>
        <p:grpSpPr>
          <a:xfrm>
            <a:off x="0" y="6061588"/>
            <a:ext cx="12188825" cy="796412"/>
            <a:chOff x="0" y="6061588"/>
            <a:chExt cx="9144000" cy="796412"/>
          </a:xfrm>
        </p:grpSpPr>
        <p:grpSp>
          <p:nvGrpSpPr>
            <p:cNvPr id="150" name="Group 703"/>
            <p:cNvGrpSpPr/>
            <p:nvPr userDrawn="1"/>
          </p:nvGrpSpPr>
          <p:grpSpPr>
            <a:xfrm>
              <a:off x="0" y="6061588"/>
              <a:ext cx="9144000" cy="781422"/>
              <a:chOff x="0" y="6096000"/>
              <a:chExt cx="9144000" cy="781422"/>
            </a:xfrm>
          </p:grpSpPr>
          <p:grpSp>
            <p:nvGrpSpPr>
              <p:cNvPr id="154" name="Group 180"/>
              <p:cNvGrpSpPr/>
              <p:nvPr/>
            </p:nvGrpSpPr>
            <p:grpSpPr>
              <a:xfrm>
                <a:off x="0" y="6172200"/>
                <a:ext cx="9144000" cy="609600"/>
                <a:chOff x="0" y="76200"/>
                <a:chExt cx="9144000" cy="609600"/>
              </a:xfrm>
            </p:grpSpPr>
            <p:cxnSp>
              <p:nvCxnSpPr>
                <p:cNvPr id="289" name="Straight Connector 288"/>
                <p:cNvCxnSpPr/>
                <p:nvPr/>
              </p:nvCxnSpPr>
              <p:spPr>
                <a:xfrm>
                  <a:off x="0" y="76200"/>
                  <a:ext cx="9144000" cy="0"/>
                </a:xfrm>
                <a:prstGeom prst="line">
                  <a:avLst/>
                </a:prstGeom>
                <a:ln w="19050">
                  <a:solidFill>
                    <a:srgbClr val="7F1EA2">
                      <a:alpha val="30000"/>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a:off x="0" y="152400"/>
                  <a:ext cx="9144000" cy="0"/>
                </a:xfrm>
                <a:prstGeom prst="line">
                  <a:avLst/>
                </a:prstGeom>
                <a:ln w="19050">
                  <a:solidFill>
                    <a:srgbClr val="7F1EA2">
                      <a:alpha val="30000"/>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0" y="228600"/>
                  <a:ext cx="9144000" cy="0"/>
                </a:xfrm>
                <a:prstGeom prst="line">
                  <a:avLst/>
                </a:prstGeom>
                <a:ln w="19050">
                  <a:solidFill>
                    <a:srgbClr val="7F1EA2">
                      <a:alpha val="30000"/>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a:off x="0" y="304800"/>
                  <a:ext cx="9144000" cy="0"/>
                </a:xfrm>
                <a:prstGeom prst="line">
                  <a:avLst/>
                </a:prstGeom>
                <a:ln w="19050">
                  <a:solidFill>
                    <a:srgbClr val="7F1EA2">
                      <a:alpha val="30000"/>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0" y="381000"/>
                  <a:ext cx="9144000" cy="0"/>
                </a:xfrm>
                <a:prstGeom prst="line">
                  <a:avLst/>
                </a:prstGeom>
                <a:ln w="19050">
                  <a:solidFill>
                    <a:srgbClr val="7F1EA2">
                      <a:alpha val="30000"/>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0" y="457200"/>
                  <a:ext cx="9144000" cy="0"/>
                </a:xfrm>
                <a:prstGeom prst="line">
                  <a:avLst/>
                </a:prstGeom>
                <a:ln w="19050">
                  <a:solidFill>
                    <a:srgbClr val="7F1EA2">
                      <a:alpha val="30000"/>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0" y="533400"/>
                  <a:ext cx="9144000" cy="0"/>
                </a:xfrm>
                <a:prstGeom prst="line">
                  <a:avLst/>
                </a:prstGeom>
                <a:ln w="19050">
                  <a:solidFill>
                    <a:srgbClr val="7F1EA2">
                      <a:alpha val="30000"/>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0" y="609600"/>
                  <a:ext cx="9144000" cy="0"/>
                </a:xfrm>
                <a:prstGeom prst="line">
                  <a:avLst/>
                </a:prstGeom>
                <a:ln w="19050">
                  <a:solidFill>
                    <a:srgbClr val="7F1EA2">
                      <a:alpha val="30000"/>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0" y="685800"/>
                  <a:ext cx="9144000" cy="0"/>
                </a:xfrm>
                <a:prstGeom prst="line">
                  <a:avLst/>
                </a:prstGeom>
                <a:ln w="19050">
                  <a:solidFill>
                    <a:srgbClr val="7F1EA2">
                      <a:alpha val="30000"/>
                    </a:srgbClr>
                  </a:solidFill>
                </a:ln>
              </p:spPr>
              <p:style>
                <a:lnRef idx="1">
                  <a:schemeClr val="accent1"/>
                </a:lnRef>
                <a:fillRef idx="0">
                  <a:schemeClr val="accent1"/>
                </a:fillRef>
                <a:effectRef idx="0">
                  <a:schemeClr val="accent1"/>
                </a:effectRef>
                <a:fontRef idx="minor">
                  <a:schemeClr val="tx1"/>
                </a:fontRef>
              </p:style>
            </p:cxnSp>
          </p:grpSp>
          <p:grpSp>
            <p:nvGrpSpPr>
              <p:cNvPr id="155" name="Group 303"/>
              <p:cNvGrpSpPr/>
              <p:nvPr/>
            </p:nvGrpSpPr>
            <p:grpSpPr>
              <a:xfrm>
                <a:off x="76200" y="6172200"/>
                <a:ext cx="8991600" cy="705222"/>
                <a:chOff x="76200" y="-12526"/>
                <a:chExt cx="8991600" cy="705222"/>
              </a:xfrm>
            </p:grpSpPr>
            <p:grpSp>
              <p:nvGrpSpPr>
                <p:cNvPr id="167" name="Group 302"/>
                <p:cNvGrpSpPr/>
                <p:nvPr userDrawn="1"/>
              </p:nvGrpSpPr>
              <p:grpSpPr>
                <a:xfrm>
                  <a:off x="76200" y="-12526"/>
                  <a:ext cx="8915400" cy="705222"/>
                  <a:chOff x="76200" y="-12526"/>
                  <a:chExt cx="8915400" cy="705222"/>
                </a:xfrm>
              </p:grpSpPr>
              <p:grpSp>
                <p:nvGrpSpPr>
                  <p:cNvPr id="169" name="Group 178"/>
                  <p:cNvGrpSpPr/>
                  <p:nvPr userDrawn="1"/>
                </p:nvGrpSpPr>
                <p:grpSpPr>
                  <a:xfrm>
                    <a:off x="76200" y="-12526"/>
                    <a:ext cx="4419600" cy="692696"/>
                    <a:chOff x="76200" y="-12526"/>
                    <a:chExt cx="4419600" cy="692696"/>
                  </a:xfrm>
                </p:grpSpPr>
                <p:cxnSp>
                  <p:nvCxnSpPr>
                    <p:cNvPr id="230" name="Straight Connector 229"/>
                    <p:cNvCxnSpPr/>
                    <p:nvPr/>
                  </p:nvCxnSpPr>
                  <p:spPr>
                    <a:xfrm>
                      <a:off x="76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52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228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a:off x="304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381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p:nvCxnSpPr>
                  <p:spPr>
                    <a:xfrm>
                      <a:off x="457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533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609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685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762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a:off x="838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914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990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1066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1143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1219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295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371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447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524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600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1676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828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905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981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2057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2133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2209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2286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2362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2438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a:off x="2514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2590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2667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2743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2819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2895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2971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3048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3124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3200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3276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3352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3429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3505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a:off x="1752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a:off x="3581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p:nvCxnSpPr>
                  <p:spPr>
                    <a:xfrm>
                      <a:off x="3657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3733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a:off x="3810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3886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3962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4038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4114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4191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4267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4343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4419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4495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grpSp>
              <p:grpSp>
                <p:nvGrpSpPr>
                  <p:cNvPr id="170" name="Group 181"/>
                  <p:cNvGrpSpPr/>
                  <p:nvPr userDrawn="1"/>
                </p:nvGrpSpPr>
                <p:grpSpPr>
                  <a:xfrm>
                    <a:off x="4572000" y="0"/>
                    <a:ext cx="4419600" cy="692696"/>
                    <a:chOff x="76200" y="-12526"/>
                    <a:chExt cx="4419600" cy="692696"/>
                  </a:xfrm>
                </p:grpSpPr>
                <p:cxnSp>
                  <p:nvCxnSpPr>
                    <p:cNvPr id="171" name="Straight Connector 170"/>
                    <p:cNvCxnSpPr/>
                    <p:nvPr/>
                  </p:nvCxnSpPr>
                  <p:spPr>
                    <a:xfrm>
                      <a:off x="76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52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228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304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381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457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533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609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685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762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838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914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990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066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143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19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95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371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447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1524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1600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1676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a:xfrm>
                      <a:off x="1828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1905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981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2057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2133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2209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2286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2362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2438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2514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2590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2667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2743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2819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2895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a:xfrm>
                      <a:off x="2971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3048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3124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3200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a:off x="3276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3352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3429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3505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752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3581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3657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3733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3810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3886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a:off x="3962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a:off x="4038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4114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41910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42672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43434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a:off x="44196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4495800" y="-12526"/>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grpSp>
            </p:grpSp>
            <p:cxnSp>
              <p:nvCxnSpPr>
                <p:cNvPr id="168" name="Straight Connector 167"/>
                <p:cNvCxnSpPr/>
                <p:nvPr userDrawn="1"/>
              </p:nvCxnSpPr>
              <p:spPr>
                <a:xfrm>
                  <a:off x="9067800" y="0"/>
                  <a:ext cx="0" cy="692696"/>
                </a:xfrm>
                <a:prstGeom prst="line">
                  <a:avLst/>
                </a:prstGeom>
                <a:ln w="19050">
                  <a:solidFill>
                    <a:srgbClr val="7F1EA2">
                      <a:alpha val="30196"/>
                    </a:srgbClr>
                  </a:solidFill>
                </a:ln>
              </p:spPr>
              <p:style>
                <a:lnRef idx="1">
                  <a:schemeClr val="accent1"/>
                </a:lnRef>
                <a:fillRef idx="0">
                  <a:schemeClr val="accent1"/>
                </a:fillRef>
                <a:effectRef idx="0">
                  <a:schemeClr val="accent1"/>
                </a:effectRef>
                <a:fontRef idx="minor">
                  <a:schemeClr val="tx1"/>
                </a:fontRef>
              </p:style>
            </p:cxnSp>
          </p:grpSp>
          <p:pic>
            <p:nvPicPr>
              <p:cNvPr id="156" name="Picture 155" descr="all-icons-png_585.png"/>
              <p:cNvPicPr>
                <a:picLocks noChangeAspect="1"/>
              </p:cNvPicPr>
              <p:nvPr/>
            </p:nvPicPr>
            <p:blipFill>
              <a:blip r:embed="rId2" cstate="print">
                <a:duotone>
                  <a:prstClr val="black"/>
                  <a:srgbClr val="ECD6FA">
                    <a:alpha val="3922"/>
                    <a:tint val="45000"/>
                    <a:satMod val="400000"/>
                  </a:srgbClr>
                </a:duotone>
                <a:lum bright="-54000" contrast="-34000"/>
              </a:blip>
              <a:stretch>
                <a:fillRect/>
              </a:stretch>
            </p:blipFill>
            <p:spPr>
              <a:xfrm>
                <a:off x="5867400" y="6172200"/>
                <a:ext cx="401002" cy="457142"/>
              </a:xfrm>
              <a:prstGeom prst="rect">
                <a:avLst/>
              </a:prstGeom>
              <a:noFill/>
              <a:ln>
                <a:noFill/>
              </a:ln>
            </p:spPr>
          </p:pic>
          <p:pic>
            <p:nvPicPr>
              <p:cNvPr id="157" name="Picture 156" descr="all-icons-png_604.png"/>
              <p:cNvPicPr>
                <a:picLocks noChangeAspect="1"/>
              </p:cNvPicPr>
              <p:nvPr/>
            </p:nvPicPr>
            <p:blipFill>
              <a:blip r:embed="rId3" cstate="print">
                <a:duotone>
                  <a:prstClr val="black"/>
                  <a:srgbClr val="ECD6FA">
                    <a:alpha val="3922"/>
                    <a:tint val="45000"/>
                    <a:satMod val="400000"/>
                  </a:srgbClr>
                </a:duotone>
                <a:lum bright="-54000" contrast="-34000"/>
              </a:blip>
              <a:stretch>
                <a:fillRect/>
              </a:stretch>
            </p:blipFill>
            <p:spPr>
              <a:xfrm>
                <a:off x="7591425" y="6172200"/>
                <a:ext cx="561975" cy="523875"/>
              </a:xfrm>
              <a:prstGeom prst="rect">
                <a:avLst/>
              </a:prstGeom>
              <a:noFill/>
              <a:ln>
                <a:noFill/>
              </a:ln>
            </p:spPr>
          </p:pic>
          <p:pic>
            <p:nvPicPr>
              <p:cNvPr id="158" name="Picture 157" descr="all-icons-png_611.png"/>
              <p:cNvPicPr>
                <a:picLocks noChangeAspect="1"/>
              </p:cNvPicPr>
              <p:nvPr/>
            </p:nvPicPr>
            <p:blipFill>
              <a:blip r:embed="rId4" cstate="print">
                <a:duotone>
                  <a:prstClr val="black"/>
                  <a:srgbClr val="ECD6FA">
                    <a:alpha val="3922"/>
                    <a:tint val="45000"/>
                    <a:satMod val="400000"/>
                  </a:srgbClr>
                </a:duotone>
                <a:lum bright="-54000" contrast="-34000"/>
              </a:blip>
              <a:stretch>
                <a:fillRect/>
              </a:stretch>
            </p:blipFill>
            <p:spPr>
              <a:xfrm>
                <a:off x="990600" y="6412707"/>
                <a:ext cx="469582" cy="445293"/>
              </a:xfrm>
              <a:prstGeom prst="rect">
                <a:avLst/>
              </a:prstGeom>
              <a:noFill/>
              <a:ln>
                <a:noFill/>
              </a:ln>
            </p:spPr>
          </p:pic>
          <p:pic>
            <p:nvPicPr>
              <p:cNvPr id="159" name="Picture 158" descr="all-icons-png_632.png"/>
              <p:cNvPicPr>
                <a:picLocks noChangeAspect="1"/>
              </p:cNvPicPr>
              <p:nvPr/>
            </p:nvPicPr>
            <p:blipFill>
              <a:blip r:embed="rId5" cstate="print">
                <a:duotone>
                  <a:prstClr val="black"/>
                  <a:srgbClr val="ECD6FA">
                    <a:alpha val="3922"/>
                    <a:tint val="45000"/>
                    <a:satMod val="400000"/>
                  </a:srgbClr>
                </a:duotone>
                <a:lum bright="-54000" contrast="-34000"/>
              </a:blip>
              <a:stretch>
                <a:fillRect/>
              </a:stretch>
            </p:blipFill>
            <p:spPr>
              <a:xfrm>
                <a:off x="4114800" y="6174815"/>
                <a:ext cx="470535" cy="454585"/>
              </a:xfrm>
              <a:prstGeom prst="rect">
                <a:avLst/>
              </a:prstGeom>
              <a:noFill/>
              <a:ln>
                <a:noFill/>
              </a:ln>
            </p:spPr>
          </p:pic>
          <p:pic>
            <p:nvPicPr>
              <p:cNvPr id="160" name="Picture 159" descr="all-icons-png_639.png"/>
              <p:cNvPicPr>
                <a:picLocks noChangeAspect="1"/>
              </p:cNvPicPr>
              <p:nvPr/>
            </p:nvPicPr>
            <p:blipFill>
              <a:blip r:embed="rId6" cstate="print">
                <a:duotone>
                  <a:prstClr val="black"/>
                  <a:srgbClr val="ECD6FA">
                    <a:alpha val="3922"/>
                    <a:tint val="45000"/>
                    <a:satMod val="400000"/>
                  </a:srgbClr>
                </a:duotone>
                <a:lum bright="-54000" contrast="-34000"/>
              </a:blip>
              <a:stretch>
                <a:fillRect/>
              </a:stretch>
            </p:blipFill>
            <p:spPr>
              <a:xfrm>
                <a:off x="3409950" y="6296025"/>
                <a:ext cx="552450" cy="542925"/>
              </a:xfrm>
              <a:prstGeom prst="rect">
                <a:avLst/>
              </a:prstGeom>
              <a:noFill/>
              <a:ln>
                <a:noFill/>
              </a:ln>
            </p:spPr>
          </p:pic>
          <p:pic>
            <p:nvPicPr>
              <p:cNvPr id="161" name="Picture 160" descr="all-icons-png_641.png"/>
              <p:cNvPicPr>
                <a:picLocks noChangeAspect="1"/>
              </p:cNvPicPr>
              <p:nvPr/>
            </p:nvPicPr>
            <p:blipFill>
              <a:blip r:embed="rId7" cstate="print">
                <a:duotone>
                  <a:prstClr val="black"/>
                  <a:srgbClr val="ECD6FA">
                    <a:alpha val="3922"/>
                    <a:tint val="45000"/>
                    <a:satMod val="400000"/>
                  </a:srgbClr>
                </a:duotone>
                <a:lum bright="-54000" contrast="-34000"/>
              </a:blip>
              <a:stretch>
                <a:fillRect/>
              </a:stretch>
            </p:blipFill>
            <p:spPr>
              <a:xfrm>
                <a:off x="2590800" y="6225020"/>
                <a:ext cx="421561" cy="480580"/>
              </a:xfrm>
              <a:prstGeom prst="rect">
                <a:avLst/>
              </a:prstGeom>
              <a:noFill/>
              <a:ln>
                <a:noFill/>
              </a:ln>
            </p:spPr>
          </p:pic>
          <p:pic>
            <p:nvPicPr>
              <p:cNvPr id="162" name="Picture 161" descr="all-icons-png_660.png"/>
              <p:cNvPicPr>
                <a:picLocks noChangeAspect="1"/>
              </p:cNvPicPr>
              <p:nvPr/>
            </p:nvPicPr>
            <p:blipFill>
              <a:blip r:embed="rId8" cstate="print">
                <a:duotone>
                  <a:prstClr val="black"/>
                  <a:srgbClr val="ECD6FA">
                    <a:alpha val="3922"/>
                    <a:tint val="45000"/>
                    <a:satMod val="400000"/>
                  </a:srgbClr>
                </a:duotone>
                <a:lum bright="-54000" contrast="-34000"/>
              </a:blip>
              <a:stretch>
                <a:fillRect/>
              </a:stretch>
            </p:blipFill>
            <p:spPr>
              <a:xfrm>
                <a:off x="123825" y="6096000"/>
                <a:ext cx="561975" cy="476250"/>
              </a:xfrm>
              <a:prstGeom prst="rect">
                <a:avLst/>
              </a:prstGeom>
              <a:noFill/>
              <a:ln>
                <a:noFill/>
              </a:ln>
            </p:spPr>
          </p:pic>
          <p:pic>
            <p:nvPicPr>
              <p:cNvPr id="163" name="Picture 162" descr="all-icons-png_667.png"/>
              <p:cNvPicPr>
                <a:picLocks noChangeAspect="1"/>
              </p:cNvPicPr>
              <p:nvPr/>
            </p:nvPicPr>
            <p:blipFill>
              <a:blip r:embed="rId9" cstate="print">
                <a:duotone>
                  <a:prstClr val="black"/>
                  <a:srgbClr val="ECD6FA">
                    <a:alpha val="3922"/>
                    <a:tint val="45000"/>
                    <a:satMod val="400000"/>
                  </a:srgbClr>
                </a:duotone>
                <a:lum bright="-54000" contrast="-34000"/>
              </a:blip>
              <a:stretch>
                <a:fillRect/>
              </a:stretch>
            </p:blipFill>
            <p:spPr>
              <a:xfrm>
                <a:off x="6707505" y="6399815"/>
                <a:ext cx="531495" cy="458185"/>
              </a:xfrm>
              <a:prstGeom prst="rect">
                <a:avLst/>
              </a:prstGeom>
              <a:noFill/>
              <a:ln>
                <a:noFill/>
              </a:ln>
            </p:spPr>
          </p:pic>
          <p:pic>
            <p:nvPicPr>
              <p:cNvPr id="164" name="Picture 163" descr="all-icons-png_669.png"/>
              <p:cNvPicPr>
                <a:picLocks noChangeAspect="1"/>
              </p:cNvPicPr>
              <p:nvPr/>
            </p:nvPicPr>
            <p:blipFill>
              <a:blip r:embed="rId10" cstate="print">
                <a:duotone>
                  <a:prstClr val="black"/>
                  <a:srgbClr val="ECD6FA">
                    <a:alpha val="3922"/>
                    <a:tint val="45000"/>
                    <a:satMod val="400000"/>
                  </a:srgbClr>
                </a:duotone>
                <a:lum bright="-54000" contrast="-34000"/>
              </a:blip>
              <a:stretch>
                <a:fillRect/>
              </a:stretch>
            </p:blipFill>
            <p:spPr>
              <a:xfrm>
                <a:off x="5029200" y="6381750"/>
                <a:ext cx="476250" cy="476250"/>
              </a:xfrm>
              <a:prstGeom prst="rect">
                <a:avLst/>
              </a:prstGeom>
              <a:noFill/>
              <a:ln>
                <a:noFill/>
              </a:ln>
            </p:spPr>
          </p:pic>
          <p:pic>
            <p:nvPicPr>
              <p:cNvPr id="165" name="Picture 164" descr="all-icons-png_667.png"/>
              <p:cNvPicPr>
                <a:picLocks noChangeAspect="1"/>
              </p:cNvPicPr>
              <p:nvPr/>
            </p:nvPicPr>
            <p:blipFill>
              <a:blip r:embed="rId9" cstate="print">
                <a:duotone>
                  <a:prstClr val="black"/>
                  <a:srgbClr val="ECD6FA">
                    <a:alpha val="3922"/>
                    <a:tint val="45000"/>
                    <a:satMod val="400000"/>
                  </a:srgbClr>
                </a:duotone>
                <a:lum bright="-54000" contrast="-34000"/>
              </a:blip>
              <a:stretch>
                <a:fillRect/>
              </a:stretch>
            </p:blipFill>
            <p:spPr>
              <a:xfrm flipV="1">
                <a:off x="1752600" y="6172200"/>
                <a:ext cx="531495" cy="458185"/>
              </a:xfrm>
              <a:prstGeom prst="rect">
                <a:avLst/>
              </a:prstGeom>
              <a:noFill/>
              <a:ln>
                <a:noFill/>
              </a:ln>
            </p:spPr>
          </p:pic>
          <p:pic>
            <p:nvPicPr>
              <p:cNvPr id="166" name="Picture 165" descr="all-icons-png_632.png"/>
              <p:cNvPicPr>
                <a:picLocks noChangeAspect="1"/>
              </p:cNvPicPr>
              <p:nvPr/>
            </p:nvPicPr>
            <p:blipFill>
              <a:blip r:embed="rId5" cstate="print">
                <a:duotone>
                  <a:prstClr val="black"/>
                  <a:srgbClr val="ECD6FA">
                    <a:alpha val="3922"/>
                    <a:tint val="45000"/>
                    <a:satMod val="400000"/>
                  </a:srgbClr>
                </a:duotone>
                <a:lum bright="-54000" contrast="-34000"/>
              </a:blip>
              <a:stretch>
                <a:fillRect/>
              </a:stretch>
            </p:blipFill>
            <p:spPr>
              <a:xfrm flipV="1">
                <a:off x="8444865" y="6403415"/>
                <a:ext cx="470535" cy="454585"/>
              </a:xfrm>
              <a:prstGeom prst="rect">
                <a:avLst/>
              </a:prstGeom>
              <a:noFill/>
              <a:ln>
                <a:noFill/>
              </a:ln>
            </p:spPr>
          </p:pic>
        </p:grpSp>
        <p:grpSp>
          <p:nvGrpSpPr>
            <p:cNvPr id="151" name="Group 848"/>
            <p:cNvGrpSpPr/>
            <p:nvPr userDrawn="1"/>
          </p:nvGrpSpPr>
          <p:grpSpPr>
            <a:xfrm>
              <a:off x="26504" y="6096000"/>
              <a:ext cx="9117496" cy="762000"/>
              <a:chOff x="0" y="6019800"/>
              <a:chExt cx="9117496" cy="762000"/>
            </a:xfrm>
          </p:grpSpPr>
          <p:pic>
            <p:nvPicPr>
              <p:cNvPr id="152" name="Picture 151" descr="teched-logo-big.png"/>
              <p:cNvPicPr>
                <a:picLocks noChangeAspect="1"/>
              </p:cNvPicPr>
              <p:nvPr userDrawn="1"/>
            </p:nvPicPr>
            <p:blipFill>
              <a:blip r:embed="rId11" cstate="print">
                <a:duotone>
                  <a:schemeClr val="bg2">
                    <a:shade val="45000"/>
                    <a:satMod val="135000"/>
                  </a:schemeClr>
                  <a:prstClr val="white"/>
                </a:duotone>
                <a:lum bright="100000" contrast="100000"/>
              </a:blip>
              <a:srcRect r="-11356"/>
              <a:stretch>
                <a:fillRect/>
              </a:stretch>
            </p:blipFill>
            <p:spPr>
              <a:xfrm>
                <a:off x="0" y="6019800"/>
                <a:ext cx="1421296" cy="751497"/>
              </a:xfrm>
              <a:prstGeom prst="rect">
                <a:avLst/>
              </a:prstGeom>
              <a:solidFill>
                <a:srgbClr val="441256"/>
              </a:solidFill>
            </p:spPr>
          </p:pic>
          <p:pic>
            <p:nvPicPr>
              <p:cNvPr id="153" name="Picture 152" descr="gobig-white.png"/>
              <p:cNvPicPr>
                <a:picLocks noChangeAspect="1"/>
              </p:cNvPicPr>
              <p:nvPr userDrawn="1"/>
            </p:nvPicPr>
            <p:blipFill>
              <a:blip r:embed="rId12" cstate="print"/>
              <a:stretch>
                <a:fillRect/>
              </a:stretch>
            </p:blipFill>
            <p:spPr>
              <a:xfrm>
                <a:off x="7162800" y="6019800"/>
                <a:ext cx="1954696" cy="762000"/>
              </a:xfrm>
              <a:prstGeom prst="rect">
                <a:avLst/>
              </a:prstGeom>
              <a:solidFill>
                <a:srgbClr val="441056"/>
              </a:solidFill>
            </p:spPr>
          </p:pic>
        </p:grpSp>
      </p:grpSp>
    </p:spTree>
    <p:extLst>
      <p:ext uri="{BB962C8B-B14F-4D97-AF65-F5344CB8AC3E}">
        <p14:creationId xmlns:p14="http://schemas.microsoft.com/office/powerpoint/2010/main" val="35181546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ark Title_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0"/>
          </p:nvPr>
        </p:nvSpPr>
        <p:spPr>
          <a:xfrm>
            <a:off x="412642" y="1188720"/>
            <a:ext cx="11307381" cy="15850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525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ark  Blank w/ MS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4159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15831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237" y="1434370"/>
            <a:ext cx="11015651" cy="1585049"/>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051463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_Blu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86250">
                      <a:srgbClr val="0071BC"/>
                    </a:gs>
                    <a:gs pos="72500">
                      <a:srgbClr val="0071BC"/>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46555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Content_Dark_Blu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14583">
                      <a:srgbClr val="0000A6"/>
                    </a:gs>
                    <a:gs pos="30417">
                      <a:srgbClr val="0000A6"/>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52275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_Viole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87083">
                      <a:schemeClr val="accent6"/>
                    </a:gs>
                    <a:gs pos="72500">
                      <a:schemeClr val="accent6"/>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70437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_Re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1188" y="1446213"/>
            <a:ext cx="11147425" cy="1585049"/>
          </a:xfrm>
        </p:spPr>
        <p:txBody>
          <a:bodyPr>
            <a:spAutoFit/>
          </a:bodyPr>
          <a:lstStyle>
            <a:lvl1pPr>
              <a:defRPr>
                <a:gradFill>
                  <a:gsLst>
                    <a:gs pos="100000">
                      <a:srgbClr val="FF0000"/>
                    </a:gs>
                    <a:gs pos="0">
                      <a:srgbClr val="FF0000"/>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14122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_Orang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10000">
                      <a:srgbClr val="FF8A00"/>
                    </a:gs>
                    <a:gs pos="29583">
                      <a:srgbClr val="FF8A00"/>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46440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_Gree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94583">
                      <a:srgbClr val="00A600"/>
                    </a:gs>
                    <a:gs pos="87083">
                      <a:srgbClr val="00A600"/>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210063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_Light_Gree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11188" y="1449388"/>
            <a:ext cx="10972800" cy="1742015"/>
          </a:xfrm>
        </p:spPr>
        <p:txBody>
          <a:bodyPr>
            <a:spAutoFit/>
          </a:bodyPr>
          <a:lstStyle>
            <a:lvl1pPr>
              <a:defRPr>
                <a:gradFill>
                  <a:gsLst>
                    <a:gs pos="32083">
                      <a:srgbClr val="8CC600"/>
                    </a:gs>
                    <a:gs pos="53000">
                      <a:srgbClr val="8CC600"/>
                    </a:gs>
                  </a:gsLst>
                  <a:lin ang="5400000" scaled="0"/>
                </a:gradFill>
                <a:latin typeface="Segoe UI" pitchFamily="34" charset="0"/>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631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7">
            <a:lum/>
          </a:blip>
          <a:srcRect/>
          <a:stretch>
            <a:fillRect/>
          </a:stretch>
        </a:blipFill>
        <a:effectLst/>
      </p:bgPr>
    </p:bg>
    <p:spTree>
      <p:nvGrpSpPr>
        <p:cNvPr id="1" name=""/>
        <p:cNvGrpSpPr/>
        <p:nvPr/>
      </p:nvGrpSpPr>
      <p:grpSpPr>
        <a:xfrm>
          <a:off x="0" y="0"/>
          <a:ext cx="0" cy="0"/>
          <a:chOff x="0" y="0"/>
          <a:chExt cx="0" cy="0"/>
        </a:xfrm>
      </p:grpSpPr>
      <p:grpSp>
        <p:nvGrpSpPr>
          <p:cNvPr id="1118" name=".5&quot; x .5&quot; GRID" hidden="1"/>
          <p:cNvGrpSpPr/>
          <p:nvPr/>
        </p:nvGrpSpPr>
        <p:grpSpPr>
          <a:xfrm>
            <a:off x="-306388" y="-228600"/>
            <a:ext cx="12803592" cy="7315200"/>
            <a:chOff x="-306388" y="-228600"/>
            <a:chExt cx="12803592" cy="7315200"/>
          </a:xfrm>
        </p:grpSpPr>
        <p:grpSp>
          <p:nvGrpSpPr>
            <p:cNvPr id="641" name=".5&quot; x .5&quot; grid"/>
            <p:cNvGrpSpPr/>
            <p:nvPr userDrawn="1"/>
          </p:nvGrpSpPr>
          <p:grpSpPr>
            <a:xfrm>
              <a:off x="-306388" y="-228600"/>
              <a:ext cx="12801600" cy="7315200"/>
              <a:chOff x="-306388" y="-155448"/>
              <a:chExt cx="12801600" cy="7315200"/>
            </a:xfrm>
          </p:grpSpPr>
          <p:sp>
            <p:nvSpPr>
              <p:cNvPr id="642" name="Rectangle 641"/>
              <p:cNvSpPr/>
              <p:nvPr/>
            </p:nvSpPr>
            <p:spPr bwMode="auto">
              <a:xfrm>
                <a:off x="-306388"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43" name="Rectangle 642"/>
              <p:cNvSpPr/>
              <p:nvPr userDrawn="1"/>
            </p:nvSpPr>
            <p:spPr bwMode="auto">
              <a:xfrm>
                <a:off x="15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44" name="Rectangle 643"/>
              <p:cNvSpPr/>
              <p:nvPr userDrawn="1"/>
            </p:nvSpPr>
            <p:spPr bwMode="auto">
              <a:xfrm>
                <a:off x="60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45" name="Rectangle 644"/>
              <p:cNvSpPr/>
              <p:nvPr userDrawn="1"/>
            </p:nvSpPr>
            <p:spPr bwMode="auto">
              <a:xfrm>
                <a:off x="1065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46" name="Rectangle 645"/>
              <p:cNvSpPr/>
              <p:nvPr userDrawn="1"/>
            </p:nvSpPr>
            <p:spPr bwMode="auto">
              <a:xfrm>
                <a:off x="1522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47" name="Rectangle 646"/>
              <p:cNvSpPr/>
              <p:nvPr userDrawn="1"/>
            </p:nvSpPr>
            <p:spPr bwMode="auto">
              <a:xfrm>
                <a:off x="1979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48" name="Rectangle 647"/>
              <p:cNvSpPr/>
              <p:nvPr userDrawn="1"/>
            </p:nvSpPr>
            <p:spPr bwMode="auto">
              <a:xfrm>
                <a:off x="2436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49" name="Rectangle 648"/>
              <p:cNvSpPr/>
              <p:nvPr/>
            </p:nvSpPr>
            <p:spPr bwMode="auto">
              <a:xfrm>
                <a:off x="2894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50" name="Rectangle 649"/>
              <p:cNvSpPr/>
              <p:nvPr userDrawn="1"/>
            </p:nvSpPr>
            <p:spPr bwMode="auto">
              <a:xfrm>
                <a:off x="3351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51" name="Rectangle 650"/>
              <p:cNvSpPr/>
              <p:nvPr userDrawn="1"/>
            </p:nvSpPr>
            <p:spPr bwMode="auto">
              <a:xfrm>
                <a:off x="3808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52" name="Rectangle 651"/>
              <p:cNvSpPr/>
              <p:nvPr userDrawn="1"/>
            </p:nvSpPr>
            <p:spPr bwMode="auto">
              <a:xfrm>
                <a:off x="4265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53" name="Rectangle 652"/>
              <p:cNvSpPr/>
              <p:nvPr userDrawn="1"/>
            </p:nvSpPr>
            <p:spPr bwMode="auto">
              <a:xfrm>
                <a:off x="4722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54" name="Rectangle 653"/>
              <p:cNvSpPr/>
              <p:nvPr userDrawn="1"/>
            </p:nvSpPr>
            <p:spPr bwMode="auto">
              <a:xfrm>
                <a:off x="5180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55" name="Rectangle 654"/>
              <p:cNvSpPr/>
              <p:nvPr userDrawn="1"/>
            </p:nvSpPr>
            <p:spPr bwMode="auto">
              <a:xfrm>
                <a:off x="5637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56" name="Rectangle 655"/>
              <p:cNvSpPr/>
              <p:nvPr/>
            </p:nvSpPr>
            <p:spPr bwMode="auto">
              <a:xfrm>
                <a:off x="6094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57" name="Rectangle 656"/>
              <p:cNvSpPr/>
              <p:nvPr userDrawn="1"/>
            </p:nvSpPr>
            <p:spPr bwMode="auto">
              <a:xfrm>
                <a:off x="6551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58" name="Rectangle 657"/>
              <p:cNvSpPr/>
              <p:nvPr userDrawn="1"/>
            </p:nvSpPr>
            <p:spPr bwMode="auto">
              <a:xfrm>
                <a:off x="7008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59" name="Rectangle 658"/>
              <p:cNvSpPr/>
              <p:nvPr userDrawn="1"/>
            </p:nvSpPr>
            <p:spPr bwMode="auto">
              <a:xfrm>
                <a:off x="7466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60" name="Rectangle 659"/>
              <p:cNvSpPr/>
              <p:nvPr userDrawn="1"/>
            </p:nvSpPr>
            <p:spPr bwMode="auto">
              <a:xfrm>
                <a:off x="7923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61" name="Rectangle 660"/>
              <p:cNvSpPr/>
              <p:nvPr userDrawn="1"/>
            </p:nvSpPr>
            <p:spPr bwMode="auto">
              <a:xfrm>
                <a:off x="8380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62" name="Rectangle 661"/>
              <p:cNvSpPr/>
              <p:nvPr userDrawn="1"/>
            </p:nvSpPr>
            <p:spPr bwMode="auto">
              <a:xfrm>
                <a:off x="8837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63" name="Rectangle 662"/>
              <p:cNvSpPr/>
              <p:nvPr/>
            </p:nvSpPr>
            <p:spPr bwMode="auto">
              <a:xfrm>
                <a:off x="9294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64" name="Rectangle 663"/>
              <p:cNvSpPr/>
              <p:nvPr userDrawn="1"/>
            </p:nvSpPr>
            <p:spPr bwMode="auto">
              <a:xfrm>
                <a:off x="9752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65" name="Rectangle 664"/>
              <p:cNvSpPr/>
              <p:nvPr userDrawn="1"/>
            </p:nvSpPr>
            <p:spPr bwMode="auto">
              <a:xfrm>
                <a:off x="102092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66" name="Rectangle 665"/>
              <p:cNvSpPr/>
              <p:nvPr userDrawn="1"/>
            </p:nvSpPr>
            <p:spPr bwMode="auto">
              <a:xfrm>
                <a:off x="106664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67" name="Rectangle 666"/>
              <p:cNvSpPr/>
              <p:nvPr userDrawn="1"/>
            </p:nvSpPr>
            <p:spPr bwMode="auto">
              <a:xfrm>
                <a:off x="111236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68" name="Rectangle 667"/>
              <p:cNvSpPr/>
              <p:nvPr userDrawn="1"/>
            </p:nvSpPr>
            <p:spPr bwMode="auto">
              <a:xfrm>
                <a:off x="115808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69" name="Rectangle 668"/>
              <p:cNvSpPr/>
              <p:nvPr userDrawn="1"/>
            </p:nvSpPr>
            <p:spPr bwMode="auto">
              <a:xfrm>
                <a:off x="12038012" y="-155448"/>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70" name="Rectangle 669"/>
              <p:cNvSpPr/>
              <p:nvPr/>
            </p:nvSpPr>
            <p:spPr bwMode="auto">
              <a:xfrm>
                <a:off x="-306388"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71" name="Rectangle 670"/>
              <p:cNvSpPr/>
              <p:nvPr userDrawn="1"/>
            </p:nvSpPr>
            <p:spPr bwMode="auto">
              <a:xfrm>
                <a:off x="15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72" name="Rectangle 671"/>
              <p:cNvSpPr/>
              <p:nvPr userDrawn="1"/>
            </p:nvSpPr>
            <p:spPr bwMode="auto">
              <a:xfrm>
                <a:off x="60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73" name="Rectangle 672"/>
              <p:cNvSpPr/>
              <p:nvPr userDrawn="1"/>
            </p:nvSpPr>
            <p:spPr bwMode="auto">
              <a:xfrm>
                <a:off x="1065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74" name="Rectangle 673"/>
              <p:cNvSpPr/>
              <p:nvPr userDrawn="1"/>
            </p:nvSpPr>
            <p:spPr bwMode="auto">
              <a:xfrm>
                <a:off x="1522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75" name="Rectangle 674"/>
              <p:cNvSpPr/>
              <p:nvPr userDrawn="1"/>
            </p:nvSpPr>
            <p:spPr bwMode="auto">
              <a:xfrm>
                <a:off x="1979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76" name="Rectangle 675"/>
              <p:cNvSpPr/>
              <p:nvPr userDrawn="1"/>
            </p:nvSpPr>
            <p:spPr bwMode="auto">
              <a:xfrm>
                <a:off x="2436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77" name="Rectangle 676"/>
              <p:cNvSpPr/>
              <p:nvPr/>
            </p:nvSpPr>
            <p:spPr bwMode="auto">
              <a:xfrm>
                <a:off x="2894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78" name="Rectangle 677"/>
              <p:cNvSpPr/>
              <p:nvPr userDrawn="1"/>
            </p:nvSpPr>
            <p:spPr bwMode="auto">
              <a:xfrm>
                <a:off x="3351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79" name="Rectangle 678"/>
              <p:cNvSpPr/>
              <p:nvPr userDrawn="1"/>
            </p:nvSpPr>
            <p:spPr bwMode="auto">
              <a:xfrm>
                <a:off x="3808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80" name="Rectangle 679"/>
              <p:cNvSpPr/>
              <p:nvPr userDrawn="1"/>
            </p:nvSpPr>
            <p:spPr bwMode="auto">
              <a:xfrm>
                <a:off x="4265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81" name="Rectangle 680"/>
              <p:cNvSpPr/>
              <p:nvPr userDrawn="1"/>
            </p:nvSpPr>
            <p:spPr bwMode="auto">
              <a:xfrm>
                <a:off x="4722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82" name="Rectangle 681"/>
              <p:cNvSpPr/>
              <p:nvPr userDrawn="1"/>
            </p:nvSpPr>
            <p:spPr bwMode="auto">
              <a:xfrm>
                <a:off x="5180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83" name="Rectangle 682"/>
              <p:cNvSpPr/>
              <p:nvPr userDrawn="1"/>
            </p:nvSpPr>
            <p:spPr bwMode="auto">
              <a:xfrm>
                <a:off x="5637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84" name="Rectangle 683"/>
              <p:cNvSpPr/>
              <p:nvPr/>
            </p:nvSpPr>
            <p:spPr bwMode="auto">
              <a:xfrm>
                <a:off x="6094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85" name="Rectangle 684"/>
              <p:cNvSpPr/>
              <p:nvPr userDrawn="1"/>
            </p:nvSpPr>
            <p:spPr bwMode="auto">
              <a:xfrm>
                <a:off x="6551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86" name="Rectangle 685"/>
              <p:cNvSpPr/>
              <p:nvPr userDrawn="1"/>
            </p:nvSpPr>
            <p:spPr bwMode="auto">
              <a:xfrm>
                <a:off x="7008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87" name="Rectangle 686"/>
              <p:cNvSpPr/>
              <p:nvPr userDrawn="1"/>
            </p:nvSpPr>
            <p:spPr bwMode="auto">
              <a:xfrm>
                <a:off x="7466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88" name="Rectangle 687"/>
              <p:cNvSpPr/>
              <p:nvPr userDrawn="1"/>
            </p:nvSpPr>
            <p:spPr bwMode="auto">
              <a:xfrm>
                <a:off x="7923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89" name="Rectangle 688"/>
              <p:cNvSpPr/>
              <p:nvPr userDrawn="1"/>
            </p:nvSpPr>
            <p:spPr bwMode="auto">
              <a:xfrm>
                <a:off x="8380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90" name="Rectangle 689"/>
              <p:cNvSpPr/>
              <p:nvPr userDrawn="1"/>
            </p:nvSpPr>
            <p:spPr bwMode="auto">
              <a:xfrm>
                <a:off x="8837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91" name="Rectangle 690"/>
              <p:cNvSpPr/>
              <p:nvPr/>
            </p:nvSpPr>
            <p:spPr bwMode="auto">
              <a:xfrm>
                <a:off x="9294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92" name="Rectangle 691"/>
              <p:cNvSpPr/>
              <p:nvPr userDrawn="1"/>
            </p:nvSpPr>
            <p:spPr bwMode="auto">
              <a:xfrm>
                <a:off x="9752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93" name="Rectangle 692"/>
              <p:cNvSpPr/>
              <p:nvPr userDrawn="1"/>
            </p:nvSpPr>
            <p:spPr bwMode="auto">
              <a:xfrm>
                <a:off x="102092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94" name="Rectangle 693"/>
              <p:cNvSpPr/>
              <p:nvPr userDrawn="1"/>
            </p:nvSpPr>
            <p:spPr bwMode="auto">
              <a:xfrm>
                <a:off x="106664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95" name="Rectangle 694"/>
              <p:cNvSpPr/>
              <p:nvPr userDrawn="1"/>
            </p:nvSpPr>
            <p:spPr bwMode="auto">
              <a:xfrm>
                <a:off x="111236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96" name="Rectangle 695"/>
              <p:cNvSpPr/>
              <p:nvPr userDrawn="1"/>
            </p:nvSpPr>
            <p:spPr bwMode="auto">
              <a:xfrm>
                <a:off x="115808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97" name="Rectangle 696"/>
              <p:cNvSpPr/>
              <p:nvPr userDrawn="1"/>
            </p:nvSpPr>
            <p:spPr bwMode="auto">
              <a:xfrm>
                <a:off x="12038012" y="301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98" name="Rectangle 697"/>
              <p:cNvSpPr/>
              <p:nvPr/>
            </p:nvSpPr>
            <p:spPr bwMode="auto">
              <a:xfrm>
                <a:off x="-306388"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699" name="Rectangle 698"/>
              <p:cNvSpPr/>
              <p:nvPr userDrawn="1"/>
            </p:nvSpPr>
            <p:spPr bwMode="auto">
              <a:xfrm>
                <a:off x="15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00" name="Rectangle 699"/>
              <p:cNvSpPr/>
              <p:nvPr userDrawn="1"/>
            </p:nvSpPr>
            <p:spPr bwMode="auto">
              <a:xfrm>
                <a:off x="60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01" name="Rectangle 700"/>
              <p:cNvSpPr/>
              <p:nvPr userDrawn="1"/>
            </p:nvSpPr>
            <p:spPr bwMode="auto">
              <a:xfrm>
                <a:off x="1065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02" name="Rectangle 701"/>
              <p:cNvSpPr/>
              <p:nvPr userDrawn="1"/>
            </p:nvSpPr>
            <p:spPr bwMode="auto">
              <a:xfrm>
                <a:off x="1522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03" name="Rectangle 702"/>
              <p:cNvSpPr/>
              <p:nvPr userDrawn="1"/>
            </p:nvSpPr>
            <p:spPr bwMode="auto">
              <a:xfrm>
                <a:off x="1979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04" name="Rectangle 703"/>
              <p:cNvSpPr/>
              <p:nvPr userDrawn="1"/>
            </p:nvSpPr>
            <p:spPr bwMode="auto">
              <a:xfrm>
                <a:off x="2436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05" name="Rectangle 704"/>
              <p:cNvSpPr/>
              <p:nvPr/>
            </p:nvSpPr>
            <p:spPr bwMode="auto">
              <a:xfrm>
                <a:off x="2894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06" name="Rectangle 705"/>
              <p:cNvSpPr/>
              <p:nvPr userDrawn="1"/>
            </p:nvSpPr>
            <p:spPr bwMode="auto">
              <a:xfrm>
                <a:off x="3351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07" name="Rectangle 706"/>
              <p:cNvSpPr/>
              <p:nvPr userDrawn="1"/>
            </p:nvSpPr>
            <p:spPr bwMode="auto">
              <a:xfrm>
                <a:off x="3808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08" name="Rectangle 707"/>
              <p:cNvSpPr/>
              <p:nvPr userDrawn="1"/>
            </p:nvSpPr>
            <p:spPr bwMode="auto">
              <a:xfrm>
                <a:off x="4265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09" name="Rectangle 708"/>
              <p:cNvSpPr/>
              <p:nvPr userDrawn="1"/>
            </p:nvSpPr>
            <p:spPr bwMode="auto">
              <a:xfrm>
                <a:off x="4722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10" name="Rectangle 709"/>
              <p:cNvSpPr/>
              <p:nvPr userDrawn="1"/>
            </p:nvSpPr>
            <p:spPr bwMode="auto">
              <a:xfrm>
                <a:off x="5180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11" name="Rectangle 710"/>
              <p:cNvSpPr/>
              <p:nvPr userDrawn="1"/>
            </p:nvSpPr>
            <p:spPr bwMode="auto">
              <a:xfrm>
                <a:off x="5637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12" name="Rectangle 711"/>
              <p:cNvSpPr/>
              <p:nvPr/>
            </p:nvSpPr>
            <p:spPr bwMode="auto">
              <a:xfrm>
                <a:off x="6094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13" name="Rectangle 712"/>
              <p:cNvSpPr/>
              <p:nvPr userDrawn="1"/>
            </p:nvSpPr>
            <p:spPr bwMode="auto">
              <a:xfrm>
                <a:off x="6551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14" name="Rectangle 713"/>
              <p:cNvSpPr/>
              <p:nvPr userDrawn="1"/>
            </p:nvSpPr>
            <p:spPr bwMode="auto">
              <a:xfrm>
                <a:off x="7008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15" name="Rectangle 714"/>
              <p:cNvSpPr/>
              <p:nvPr userDrawn="1"/>
            </p:nvSpPr>
            <p:spPr bwMode="auto">
              <a:xfrm>
                <a:off x="7466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16" name="Rectangle 715"/>
              <p:cNvSpPr/>
              <p:nvPr userDrawn="1"/>
            </p:nvSpPr>
            <p:spPr bwMode="auto">
              <a:xfrm>
                <a:off x="7923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17" name="Rectangle 716"/>
              <p:cNvSpPr/>
              <p:nvPr userDrawn="1"/>
            </p:nvSpPr>
            <p:spPr bwMode="auto">
              <a:xfrm>
                <a:off x="8380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18" name="Rectangle 717"/>
              <p:cNvSpPr/>
              <p:nvPr userDrawn="1"/>
            </p:nvSpPr>
            <p:spPr bwMode="auto">
              <a:xfrm>
                <a:off x="8837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19" name="Rectangle 718"/>
              <p:cNvSpPr/>
              <p:nvPr/>
            </p:nvSpPr>
            <p:spPr bwMode="auto">
              <a:xfrm>
                <a:off x="9294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20" name="Rectangle 719"/>
              <p:cNvSpPr/>
              <p:nvPr userDrawn="1"/>
            </p:nvSpPr>
            <p:spPr bwMode="auto">
              <a:xfrm>
                <a:off x="9752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21" name="Rectangle 720"/>
              <p:cNvSpPr/>
              <p:nvPr userDrawn="1"/>
            </p:nvSpPr>
            <p:spPr bwMode="auto">
              <a:xfrm>
                <a:off x="102092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22" name="Rectangle 721"/>
              <p:cNvSpPr/>
              <p:nvPr userDrawn="1"/>
            </p:nvSpPr>
            <p:spPr bwMode="auto">
              <a:xfrm>
                <a:off x="106664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23" name="Rectangle 722"/>
              <p:cNvSpPr/>
              <p:nvPr userDrawn="1"/>
            </p:nvSpPr>
            <p:spPr bwMode="auto">
              <a:xfrm>
                <a:off x="111236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24" name="Rectangle 723"/>
              <p:cNvSpPr/>
              <p:nvPr userDrawn="1"/>
            </p:nvSpPr>
            <p:spPr bwMode="auto">
              <a:xfrm>
                <a:off x="115808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25" name="Rectangle 724"/>
              <p:cNvSpPr/>
              <p:nvPr userDrawn="1"/>
            </p:nvSpPr>
            <p:spPr bwMode="auto">
              <a:xfrm>
                <a:off x="12038012" y="758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26" name="Rectangle 725"/>
              <p:cNvSpPr/>
              <p:nvPr/>
            </p:nvSpPr>
            <p:spPr bwMode="auto">
              <a:xfrm>
                <a:off x="-306388"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27" name="Rectangle 726"/>
              <p:cNvSpPr/>
              <p:nvPr userDrawn="1"/>
            </p:nvSpPr>
            <p:spPr bwMode="auto">
              <a:xfrm>
                <a:off x="15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28" name="Rectangle 727"/>
              <p:cNvSpPr/>
              <p:nvPr userDrawn="1"/>
            </p:nvSpPr>
            <p:spPr bwMode="auto">
              <a:xfrm>
                <a:off x="60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29" name="Rectangle 728"/>
              <p:cNvSpPr/>
              <p:nvPr userDrawn="1"/>
            </p:nvSpPr>
            <p:spPr bwMode="auto">
              <a:xfrm>
                <a:off x="1065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30" name="Rectangle 729"/>
              <p:cNvSpPr/>
              <p:nvPr userDrawn="1"/>
            </p:nvSpPr>
            <p:spPr bwMode="auto">
              <a:xfrm>
                <a:off x="1522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31" name="Rectangle 730"/>
              <p:cNvSpPr/>
              <p:nvPr userDrawn="1"/>
            </p:nvSpPr>
            <p:spPr bwMode="auto">
              <a:xfrm>
                <a:off x="1979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32" name="Rectangle 731"/>
              <p:cNvSpPr/>
              <p:nvPr userDrawn="1"/>
            </p:nvSpPr>
            <p:spPr bwMode="auto">
              <a:xfrm>
                <a:off x="2436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33" name="Rectangle 732"/>
              <p:cNvSpPr/>
              <p:nvPr/>
            </p:nvSpPr>
            <p:spPr bwMode="auto">
              <a:xfrm>
                <a:off x="2894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34" name="Rectangle 733"/>
              <p:cNvSpPr/>
              <p:nvPr userDrawn="1"/>
            </p:nvSpPr>
            <p:spPr bwMode="auto">
              <a:xfrm>
                <a:off x="3351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35" name="Rectangle 734"/>
              <p:cNvSpPr/>
              <p:nvPr userDrawn="1"/>
            </p:nvSpPr>
            <p:spPr bwMode="auto">
              <a:xfrm>
                <a:off x="3808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36" name="Rectangle 735"/>
              <p:cNvSpPr/>
              <p:nvPr userDrawn="1"/>
            </p:nvSpPr>
            <p:spPr bwMode="auto">
              <a:xfrm>
                <a:off x="4265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37" name="Rectangle 736"/>
              <p:cNvSpPr/>
              <p:nvPr userDrawn="1"/>
            </p:nvSpPr>
            <p:spPr bwMode="auto">
              <a:xfrm>
                <a:off x="4722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38" name="Rectangle 737"/>
              <p:cNvSpPr/>
              <p:nvPr userDrawn="1"/>
            </p:nvSpPr>
            <p:spPr bwMode="auto">
              <a:xfrm>
                <a:off x="5180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39" name="Rectangle 738"/>
              <p:cNvSpPr/>
              <p:nvPr userDrawn="1"/>
            </p:nvSpPr>
            <p:spPr bwMode="auto">
              <a:xfrm>
                <a:off x="5637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40" name="Rectangle 739"/>
              <p:cNvSpPr/>
              <p:nvPr/>
            </p:nvSpPr>
            <p:spPr bwMode="auto">
              <a:xfrm>
                <a:off x="6094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41" name="Rectangle 740"/>
              <p:cNvSpPr/>
              <p:nvPr userDrawn="1"/>
            </p:nvSpPr>
            <p:spPr bwMode="auto">
              <a:xfrm>
                <a:off x="6551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42" name="Rectangle 741"/>
              <p:cNvSpPr/>
              <p:nvPr userDrawn="1"/>
            </p:nvSpPr>
            <p:spPr bwMode="auto">
              <a:xfrm>
                <a:off x="7008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43" name="Rectangle 742"/>
              <p:cNvSpPr/>
              <p:nvPr userDrawn="1"/>
            </p:nvSpPr>
            <p:spPr bwMode="auto">
              <a:xfrm>
                <a:off x="7466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44" name="Rectangle 743"/>
              <p:cNvSpPr/>
              <p:nvPr userDrawn="1"/>
            </p:nvSpPr>
            <p:spPr bwMode="auto">
              <a:xfrm>
                <a:off x="7923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45" name="Rectangle 744"/>
              <p:cNvSpPr/>
              <p:nvPr userDrawn="1"/>
            </p:nvSpPr>
            <p:spPr bwMode="auto">
              <a:xfrm>
                <a:off x="8380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46" name="Rectangle 745"/>
              <p:cNvSpPr/>
              <p:nvPr userDrawn="1"/>
            </p:nvSpPr>
            <p:spPr bwMode="auto">
              <a:xfrm>
                <a:off x="8837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47" name="Rectangle 746"/>
              <p:cNvSpPr/>
              <p:nvPr/>
            </p:nvSpPr>
            <p:spPr bwMode="auto">
              <a:xfrm>
                <a:off x="9294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48" name="Rectangle 747"/>
              <p:cNvSpPr/>
              <p:nvPr userDrawn="1"/>
            </p:nvSpPr>
            <p:spPr bwMode="auto">
              <a:xfrm>
                <a:off x="9752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49" name="Rectangle 748"/>
              <p:cNvSpPr/>
              <p:nvPr userDrawn="1"/>
            </p:nvSpPr>
            <p:spPr bwMode="auto">
              <a:xfrm>
                <a:off x="102092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50" name="Rectangle 749"/>
              <p:cNvSpPr/>
              <p:nvPr userDrawn="1"/>
            </p:nvSpPr>
            <p:spPr bwMode="auto">
              <a:xfrm>
                <a:off x="106664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51" name="Rectangle 750"/>
              <p:cNvSpPr/>
              <p:nvPr userDrawn="1"/>
            </p:nvSpPr>
            <p:spPr bwMode="auto">
              <a:xfrm>
                <a:off x="111236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52" name="Rectangle 751"/>
              <p:cNvSpPr/>
              <p:nvPr userDrawn="1"/>
            </p:nvSpPr>
            <p:spPr bwMode="auto">
              <a:xfrm>
                <a:off x="115808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53" name="Rectangle 752"/>
              <p:cNvSpPr/>
              <p:nvPr userDrawn="1"/>
            </p:nvSpPr>
            <p:spPr bwMode="auto">
              <a:xfrm>
                <a:off x="12038012" y="1216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54" name="Rectangle 753"/>
              <p:cNvSpPr/>
              <p:nvPr/>
            </p:nvSpPr>
            <p:spPr bwMode="auto">
              <a:xfrm>
                <a:off x="-306388"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55" name="Rectangle 754"/>
              <p:cNvSpPr/>
              <p:nvPr userDrawn="1"/>
            </p:nvSpPr>
            <p:spPr bwMode="auto">
              <a:xfrm>
                <a:off x="15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56" name="Rectangle 755"/>
              <p:cNvSpPr/>
              <p:nvPr userDrawn="1"/>
            </p:nvSpPr>
            <p:spPr bwMode="auto">
              <a:xfrm>
                <a:off x="60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57" name="Rectangle 756"/>
              <p:cNvSpPr/>
              <p:nvPr userDrawn="1"/>
            </p:nvSpPr>
            <p:spPr bwMode="auto">
              <a:xfrm>
                <a:off x="1065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58" name="Rectangle 757"/>
              <p:cNvSpPr/>
              <p:nvPr userDrawn="1"/>
            </p:nvSpPr>
            <p:spPr bwMode="auto">
              <a:xfrm>
                <a:off x="1522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59" name="Rectangle 758"/>
              <p:cNvSpPr/>
              <p:nvPr userDrawn="1"/>
            </p:nvSpPr>
            <p:spPr bwMode="auto">
              <a:xfrm>
                <a:off x="1979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60" name="Rectangle 759"/>
              <p:cNvSpPr/>
              <p:nvPr userDrawn="1"/>
            </p:nvSpPr>
            <p:spPr bwMode="auto">
              <a:xfrm>
                <a:off x="2436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61" name="Rectangle 760"/>
              <p:cNvSpPr/>
              <p:nvPr/>
            </p:nvSpPr>
            <p:spPr bwMode="auto">
              <a:xfrm>
                <a:off x="2894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62" name="Rectangle 761"/>
              <p:cNvSpPr/>
              <p:nvPr userDrawn="1"/>
            </p:nvSpPr>
            <p:spPr bwMode="auto">
              <a:xfrm>
                <a:off x="3351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63" name="Rectangle 762"/>
              <p:cNvSpPr/>
              <p:nvPr userDrawn="1"/>
            </p:nvSpPr>
            <p:spPr bwMode="auto">
              <a:xfrm>
                <a:off x="3808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64" name="Rectangle 763"/>
              <p:cNvSpPr/>
              <p:nvPr userDrawn="1"/>
            </p:nvSpPr>
            <p:spPr bwMode="auto">
              <a:xfrm>
                <a:off x="4265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65" name="Rectangle 764"/>
              <p:cNvSpPr/>
              <p:nvPr userDrawn="1"/>
            </p:nvSpPr>
            <p:spPr bwMode="auto">
              <a:xfrm>
                <a:off x="4722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66" name="Rectangle 765"/>
              <p:cNvSpPr/>
              <p:nvPr userDrawn="1"/>
            </p:nvSpPr>
            <p:spPr bwMode="auto">
              <a:xfrm>
                <a:off x="5180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67" name="Rectangle 766"/>
              <p:cNvSpPr/>
              <p:nvPr userDrawn="1"/>
            </p:nvSpPr>
            <p:spPr bwMode="auto">
              <a:xfrm>
                <a:off x="5637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68" name="Rectangle 767"/>
              <p:cNvSpPr/>
              <p:nvPr/>
            </p:nvSpPr>
            <p:spPr bwMode="auto">
              <a:xfrm>
                <a:off x="6094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69" name="Rectangle 768"/>
              <p:cNvSpPr/>
              <p:nvPr userDrawn="1"/>
            </p:nvSpPr>
            <p:spPr bwMode="auto">
              <a:xfrm>
                <a:off x="6551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70" name="Rectangle 769"/>
              <p:cNvSpPr/>
              <p:nvPr userDrawn="1"/>
            </p:nvSpPr>
            <p:spPr bwMode="auto">
              <a:xfrm>
                <a:off x="7008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71" name="Rectangle 770"/>
              <p:cNvSpPr/>
              <p:nvPr userDrawn="1"/>
            </p:nvSpPr>
            <p:spPr bwMode="auto">
              <a:xfrm>
                <a:off x="7466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72" name="Rectangle 771"/>
              <p:cNvSpPr/>
              <p:nvPr userDrawn="1"/>
            </p:nvSpPr>
            <p:spPr bwMode="auto">
              <a:xfrm>
                <a:off x="7923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73" name="Rectangle 772"/>
              <p:cNvSpPr/>
              <p:nvPr userDrawn="1"/>
            </p:nvSpPr>
            <p:spPr bwMode="auto">
              <a:xfrm>
                <a:off x="8380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74" name="Rectangle 773"/>
              <p:cNvSpPr/>
              <p:nvPr userDrawn="1"/>
            </p:nvSpPr>
            <p:spPr bwMode="auto">
              <a:xfrm>
                <a:off x="8837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75" name="Rectangle 774"/>
              <p:cNvSpPr/>
              <p:nvPr/>
            </p:nvSpPr>
            <p:spPr bwMode="auto">
              <a:xfrm>
                <a:off x="9294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76" name="Rectangle 775"/>
              <p:cNvSpPr/>
              <p:nvPr userDrawn="1"/>
            </p:nvSpPr>
            <p:spPr bwMode="auto">
              <a:xfrm>
                <a:off x="9752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77" name="Rectangle 776"/>
              <p:cNvSpPr/>
              <p:nvPr userDrawn="1"/>
            </p:nvSpPr>
            <p:spPr bwMode="auto">
              <a:xfrm>
                <a:off x="102092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78" name="Rectangle 777"/>
              <p:cNvSpPr/>
              <p:nvPr userDrawn="1"/>
            </p:nvSpPr>
            <p:spPr bwMode="auto">
              <a:xfrm>
                <a:off x="106664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79" name="Rectangle 778"/>
              <p:cNvSpPr/>
              <p:nvPr userDrawn="1"/>
            </p:nvSpPr>
            <p:spPr bwMode="auto">
              <a:xfrm>
                <a:off x="111236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80" name="Rectangle 779"/>
              <p:cNvSpPr/>
              <p:nvPr userDrawn="1"/>
            </p:nvSpPr>
            <p:spPr bwMode="auto">
              <a:xfrm>
                <a:off x="115808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81" name="Rectangle 780"/>
              <p:cNvSpPr/>
              <p:nvPr userDrawn="1"/>
            </p:nvSpPr>
            <p:spPr bwMode="auto">
              <a:xfrm>
                <a:off x="12038012" y="1673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82" name="Rectangle 781"/>
              <p:cNvSpPr/>
              <p:nvPr/>
            </p:nvSpPr>
            <p:spPr bwMode="auto">
              <a:xfrm>
                <a:off x="-306388"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83" name="Rectangle 782"/>
              <p:cNvSpPr/>
              <p:nvPr userDrawn="1"/>
            </p:nvSpPr>
            <p:spPr bwMode="auto">
              <a:xfrm>
                <a:off x="15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84" name="Rectangle 783"/>
              <p:cNvSpPr/>
              <p:nvPr userDrawn="1"/>
            </p:nvSpPr>
            <p:spPr bwMode="auto">
              <a:xfrm>
                <a:off x="60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85" name="Rectangle 784"/>
              <p:cNvSpPr/>
              <p:nvPr userDrawn="1"/>
            </p:nvSpPr>
            <p:spPr bwMode="auto">
              <a:xfrm>
                <a:off x="1065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86" name="Rectangle 785"/>
              <p:cNvSpPr/>
              <p:nvPr userDrawn="1"/>
            </p:nvSpPr>
            <p:spPr bwMode="auto">
              <a:xfrm>
                <a:off x="1522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87" name="Rectangle 786"/>
              <p:cNvSpPr/>
              <p:nvPr userDrawn="1"/>
            </p:nvSpPr>
            <p:spPr bwMode="auto">
              <a:xfrm>
                <a:off x="1979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88" name="Rectangle 787"/>
              <p:cNvSpPr/>
              <p:nvPr userDrawn="1"/>
            </p:nvSpPr>
            <p:spPr bwMode="auto">
              <a:xfrm>
                <a:off x="2436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89" name="Rectangle 788"/>
              <p:cNvSpPr/>
              <p:nvPr/>
            </p:nvSpPr>
            <p:spPr bwMode="auto">
              <a:xfrm>
                <a:off x="2894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90" name="Rectangle 789"/>
              <p:cNvSpPr/>
              <p:nvPr userDrawn="1"/>
            </p:nvSpPr>
            <p:spPr bwMode="auto">
              <a:xfrm>
                <a:off x="3351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91" name="Rectangle 790"/>
              <p:cNvSpPr/>
              <p:nvPr userDrawn="1"/>
            </p:nvSpPr>
            <p:spPr bwMode="auto">
              <a:xfrm>
                <a:off x="3808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92" name="Rectangle 791"/>
              <p:cNvSpPr/>
              <p:nvPr userDrawn="1"/>
            </p:nvSpPr>
            <p:spPr bwMode="auto">
              <a:xfrm>
                <a:off x="4265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93" name="Rectangle 792"/>
              <p:cNvSpPr/>
              <p:nvPr userDrawn="1"/>
            </p:nvSpPr>
            <p:spPr bwMode="auto">
              <a:xfrm>
                <a:off x="4722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94" name="Rectangle 793"/>
              <p:cNvSpPr/>
              <p:nvPr userDrawn="1"/>
            </p:nvSpPr>
            <p:spPr bwMode="auto">
              <a:xfrm>
                <a:off x="5180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95" name="Rectangle 794"/>
              <p:cNvSpPr/>
              <p:nvPr userDrawn="1"/>
            </p:nvSpPr>
            <p:spPr bwMode="auto">
              <a:xfrm>
                <a:off x="5637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96" name="Rectangle 795"/>
              <p:cNvSpPr/>
              <p:nvPr/>
            </p:nvSpPr>
            <p:spPr bwMode="auto">
              <a:xfrm>
                <a:off x="6094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97" name="Rectangle 796"/>
              <p:cNvSpPr/>
              <p:nvPr userDrawn="1"/>
            </p:nvSpPr>
            <p:spPr bwMode="auto">
              <a:xfrm>
                <a:off x="6551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98" name="Rectangle 797"/>
              <p:cNvSpPr/>
              <p:nvPr userDrawn="1"/>
            </p:nvSpPr>
            <p:spPr bwMode="auto">
              <a:xfrm>
                <a:off x="7008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799" name="Rectangle 798"/>
              <p:cNvSpPr/>
              <p:nvPr userDrawn="1"/>
            </p:nvSpPr>
            <p:spPr bwMode="auto">
              <a:xfrm>
                <a:off x="7466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00" name="Rectangle 799"/>
              <p:cNvSpPr/>
              <p:nvPr userDrawn="1"/>
            </p:nvSpPr>
            <p:spPr bwMode="auto">
              <a:xfrm>
                <a:off x="7923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01" name="Rectangle 800"/>
              <p:cNvSpPr/>
              <p:nvPr userDrawn="1"/>
            </p:nvSpPr>
            <p:spPr bwMode="auto">
              <a:xfrm>
                <a:off x="8380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02" name="Rectangle 801"/>
              <p:cNvSpPr/>
              <p:nvPr userDrawn="1"/>
            </p:nvSpPr>
            <p:spPr bwMode="auto">
              <a:xfrm>
                <a:off x="8837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03" name="Rectangle 802"/>
              <p:cNvSpPr/>
              <p:nvPr/>
            </p:nvSpPr>
            <p:spPr bwMode="auto">
              <a:xfrm>
                <a:off x="9294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04" name="Rectangle 803"/>
              <p:cNvSpPr/>
              <p:nvPr userDrawn="1"/>
            </p:nvSpPr>
            <p:spPr bwMode="auto">
              <a:xfrm>
                <a:off x="9752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05" name="Rectangle 804"/>
              <p:cNvSpPr/>
              <p:nvPr userDrawn="1"/>
            </p:nvSpPr>
            <p:spPr bwMode="auto">
              <a:xfrm>
                <a:off x="102092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06" name="Rectangle 805"/>
              <p:cNvSpPr/>
              <p:nvPr userDrawn="1"/>
            </p:nvSpPr>
            <p:spPr bwMode="auto">
              <a:xfrm>
                <a:off x="106664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07" name="Rectangle 806"/>
              <p:cNvSpPr/>
              <p:nvPr userDrawn="1"/>
            </p:nvSpPr>
            <p:spPr bwMode="auto">
              <a:xfrm>
                <a:off x="111236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08" name="Rectangle 807"/>
              <p:cNvSpPr/>
              <p:nvPr userDrawn="1"/>
            </p:nvSpPr>
            <p:spPr bwMode="auto">
              <a:xfrm>
                <a:off x="115808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09" name="Rectangle 808"/>
              <p:cNvSpPr/>
              <p:nvPr userDrawn="1"/>
            </p:nvSpPr>
            <p:spPr bwMode="auto">
              <a:xfrm>
                <a:off x="12038012" y="2130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10" name="Rectangle 809"/>
              <p:cNvSpPr/>
              <p:nvPr/>
            </p:nvSpPr>
            <p:spPr bwMode="auto">
              <a:xfrm>
                <a:off x="-306388"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11" name="Rectangle 810"/>
              <p:cNvSpPr/>
              <p:nvPr userDrawn="1"/>
            </p:nvSpPr>
            <p:spPr bwMode="auto">
              <a:xfrm>
                <a:off x="15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12" name="Rectangle 811"/>
              <p:cNvSpPr/>
              <p:nvPr userDrawn="1"/>
            </p:nvSpPr>
            <p:spPr bwMode="auto">
              <a:xfrm>
                <a:off x="60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13" name="Rectangle 812"/>
              <p:cNvSpPr/>
              <p:nvPr userDrawn="1"/>
            </p:nvSpPr>
            <p:spPr bwMode="auto">
              <a:xfrm>
                <a:off x="1065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14" name="Rectangle 813"/>
              <p:cNvSpPr/>
              <p:nvPr userDrawn="1"/>
            </p:nvSpPr>
            <p:spPr bwMode="auto">
              <a:xfrm>
                <a:off x="1522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15" name="Rectangle 814"/>
              <p:cNvSpPr/>
              <p:nvPr userDrawn="1"/>
            </p:nvSpPr>
            <p:spPr bwMode="auto">
              <a:xfrm>
                <a:off x="1979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16" name="Rectangle 815"/>
              <p:cNvSpPr/>
              <p:nvPr userDrawn="1"/>
            </p:nvSpPr>
            <p:spPr bwMode="auto">
              <a:xfrm>
                <a:off x="2436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17" name="Rectangle 816"/>
              <p:cNvSpPr/>
              <p:nvPr/>
            </p:nvSpPr>
            <p:spPr bwMode="auto">
              <a:xfrm>
                <a:off x="2894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18" name="Rectangle 817"/>
              <p:cNvSpPr/>
              <p:nvPr userDrawn="1"/>
            </p:nvSpPr>
            <p:spPr bwMode="auto">
              <a:xfrm>
                <a:off x="3351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19" name="Rectangle 818"/>
              <p:cNvSpPr/>
              <p:nvPr userDrawn="1"/>
            </p:nvSpPr>
            <p:spPr bwMode="auto">
              <a:xfrm>
                <a:off x="3808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20" name="Rectangle 819"/>
              <p:cNvSpPr/>
              <p:nvPr userDrawn="1"/>
            </p:nvSpPr>
            <p:spPr bwMode="auto">
              <a:xfrm>
                <a:off x="4265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21" name="Rectangle 820"/>
              <p:cNvSpPr/>
              <p:nvPr userDrawn="1"/>
            </p:nvSpPr>
            <p:spPr bwMode="auto">
              <a:xfrm>
                <a:off x="4722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22" name="Rectangle 821"/>
              <p:cNvSpPr/>
              <p:nvPr userDrawn="1"/>
            </p:nvSpPr>
            <p:spPr bwMode="auto">
              <a:xfrm>
                <a:off x="5180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23" name="Rectangle 822"/>
              <p:cNvSpPr/>
              <p:nvPr userDrawn="1"/>
            </p:nvSpPr>
            <p:spPr bwMode="auto">
              <a:xfrm>
                <a:off x="5637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24" name="Rectangle 823"/>
              <p:cNvSpPr/>
              <p:nvPr/>
            </p:nvSpPr>
            <p:spPr bwMode="auto">
              <a:xfrm>
                <a:off x="6094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25" name="Rectangle 824"/>
              <p:cNvSpPr/>
              <p:nvPr userDrawn="1"/>
            </p:nvSpPr>
            <p:spPr bwMode="auto">
              <a:xfrm>
                <a:off x="6551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26" name="Rectangle 825"/>
              <p:cNvSpPr/>
              <p:nvPr userDrawn="1"/>
            </p:nvSpPr>
            <p:spPr bwMode="auto">
              <a:xfrm>
                <a:off x="7008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27" name="Rectangle 826"/>
              <p:cNvSpPr/>
              <p:nvPr userDrawn="1"/>
            </p:nvSpPr>
            <p:spPr bwMode="auto">
              <a:xfrm>
                <a:off x="7466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28" name="Rectangle 827"/>
              <p:cNvSpPr/>
              <p:nvPr userDrawn="1"/>
            </p:nvSpPr>
            <p:spPr bwMode="auto">
              <a:xfrm>
                <a:off x="7923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29" name="Rectangle 828"/>
              <p:cNvSpPr/>
              <p:nvPr userDrawn="1"/>
            </p:nvSpPr>
            <p:spPr bwMode="auto">
              <a:xfrm>
                <a:off x="8380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30" name="Rectangle 829"/>
              <p:cNvSpPr/>
              <p:nvPr userDrawn="1"/>
            </p:nvSpPr>
            <p:spPr bwMode="auto">
              <a:xfrm>
                <a:off x="8837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31" name="Rectangle 830"/>
              <p:cNvSpPr/>
              <p:nvPr/>
            </p:nvSpPr>
            <p:spPr bwMode="auto">
              <a:xfrm>
                <a:off x="9294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32" name="Rectangle 831"/>
              <p:cNvSpPr/>
              <p:nvPr userDrawn="1"/>
            </p:nvSpPr>
            <p:spPr bwMode="auto">
              <a:xfrm>
                <a:off x="9752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33" name="Rectangle 832"/>
              <p:cNvSpPr/>
              <p:nvPr userDrawn="1"/>
            </p:nvSpPr>
            <p:spPr bwMode="auto">
              <a:xfrm>
                <a:off x="102092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34" name="Rectangle 833"/>
              <p:cNvSpPr/>
              <p:nvPr userDrawn="1"/>
            </p:nvSpPr>
            <p:spPr bwMode="auto">
              <a:xfrm>
                <a:off x="106664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35" name="Rectangle 834"/>
              <p:cNvSpPr/>
              <p:nvPr userDrawn="1"/>
            </p:nvSpPr>
            <p:spPr bwMode="auto">
              <a:xfrm>
                <a:off x="111236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36" name="Rectangle 835"/>
              <p:cNvSpPr/>
              <p:nvPr userDrawn="1"/>
            </p:nvSpPr>
            <p:spPr bwMode="auto">
              <a:xfrm>
                <a:off x="115808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37" name="Rectangle 836"/>
              <p:cNvSpPr/>
              <p:nvPr userDrawn="1"/>
            </p:nvSpPr>
            <p:spPr bwMode="auto">
              <a:xfrm>
                <a:off x="12038012" y="2587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38" name="Rectangle 837"/>
              <p:cNvSpPr/>
              <p:nvPr/>
            </p:nvSpPr>
            <p:spPr bwMode="auto">
              <a:xfrm>
                <a:off x="-306388"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39" name="Rectangle 838"/>
              <p:cNvSpPr/>
              <p:nvPr userDrawn="1"/>
            </p:nvSpPr>
            <p:spPr bwMode="auto">
              <a:xfrm>
                <a:off x="15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40" name="Rectangle 839"/>
              <p:cNvSpPr/>
              <p:nvPr userDrawn="1"/>
            </p:nvSpPr>
            <p:spPr bwMode="auto">
              <a:xfrm>
                <a:off x="60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41" name="Rectangle 840"/>
              <p:cNvSpPr/>
              <p:nvPr userDrawn="1"/>
            </p:nvSpPr>
            <p:spPr bwMode="auto">
              <a:xfrm>
                <a:off x="1065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42" name="Rectangle 841"/>
              <p:cNvSpPr/>
              <p:nvPr userDrawn="1"/>
            </p:nvSpPr>
            <p:spPr bwMode="auto">
              <a:xfrm>
                <a:off x="1522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43" name="Rectangle 842"/>
              <p:cNvSpPr/>
              <p:nvPr userDrawn="1"/>
            </p:nvSpPr>
            <p:spPr bwMode="auto">
              <a:xfrm>
                <a:off x="1979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44" name="Rectangle 843"/>
              <p:cNvSpPr/>
              <p:nvPr userDrawn="1"/>
            </p:nvSpPr>
            <p:spPr bwMode="auto">
              <a:xfrm>
                <a:off x="2436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45" name="Rectangle 844"/>
              <p:cNvSpPr/>
              <p:nvPr/>
            </p:nvSpPr>
            <p:spPr bwMode="auto">
              <a:xfrm>
                <a:off x="2894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46" name="Rectangle 845"/>
              <p:cNvSpPr/>
              <p:nvPr userDrawn="1"/>
            </p:nvSpPr>
            <p:spPr bwMode="auto">
              <a:xfrm>
                <a:off x="3351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47" name="Rectangle 846"/>
              <p:cNvSpPr/>
              <p:nvPr userDrawn="1"/>
            </p:nvSpPr>
            <p:spPr bwMode="auto">
              <a:xfrm>
                <a:off x="3808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48" name="Rectangle 847"/>
              <p:cNvSpPr/>
              <p:nvPr userDrawn="1"/>
            </p:nvSpPr>
            <p:spPr bwMode="auto">
              <a:xfrm>
                <a:off x="4265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49" name="Rectangle 848"/>
              <p:cNvSpPr/>
              <p:nvPr userDrawn="1"/>
            </p:nvSpPr>
            <p:spPr bwMode="auto">
              <a:xfrm>
                <a:off x="4722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50" name="Rectangle 849"/>
              <p:cNvSpPr/>
              <p:nvPr userDrawn="1"/>
            </p:nvSpPr>
            <p:spPr bwMode="auto">
              <a:xfrm>
                <a:off x="5180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51" name="Rectangle 850"/>
              <p:cNvSpPr/>
              <p:nvPr userDrawn="1"/>
            </p:nvSpPr>
            <p:spPr bwMode="auto">
              <a:xfrm>
                <a:off x="5637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52" name="Rectangle 851"/>
              <p:cNvSpPr/>
              <p:nvPr/>
            </p:nvSpPr>
            <p:spPr bwMode="auto">
              <a:xfrm>
                <a:off x="6094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53" name="Rectangle 852"/>
              <p:cNvSpPr/>
              <p:nvPr userDrawn="1"/>
            </p:nvSpPr>
            <p:spPr bwMode="auto">
              <a:xfrm>
                <a:off x="6551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54" name="Rectangle 853"/>
              <p:cNvSpPr/>
              <p:nvPr userDrawn="1"/>
            </p:nvSpPr>
            <p:spPr bwMode="auto">
              <a:xfrm>
                <a:off x="7008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55" name="Rectangle 854"/>
              <p:cNvSpPr/>
              <p:nvPr userDrawn="1"/>
            </p:nvSpPr>
            <p:spPr bwMode="auto">
              <a:xfrm>
                <a:off x="7466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56" name="Rectangle 855"/>
              <p:cNvSpPr/>
              <p:nvPr userDrawn="1"/>
            </p:nvSpPr>
            <p:spPr bwMode="auto">
              <a:xfrm>
                <a:off x="7923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57" name="Rectangle 856"/>
              <p:cNvSpPr/>
              <p:nvPr userDrawn="1"/>
            </p:nvSpPr>
            <p:spPr bwMode="auto">
              <a:xfrm>
                <a:off x="8380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58" name="Rectangle 857"/>
              <p:cNvSpPr/>
              <p:nvPr userDrawn="1"/>
            </p:nvSpPr>
            <p:spPr bwMode="auto">
              <a:xfrm>
                <a:off x="8837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59" name="Rectangle 858"/>
              <p:cNvSpPr/>
              <p:nvPr/>
            </p:nvSpPr>
            <p:spPr bwMode="auto">
              <a:xfrm>
                <a:off x="9294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60" name="Rectangle 859"/>
              <p:cNvSpPr/>
              <p:nvPr userDrawn="1"/>
            </p:nvSpPr>
            <p:spPr bwMode="auto">
              <a:xfrm>
                <a:off x="9752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61" name="Rectangle 860"/>
              <p:cNvSpPr/>
              <p:nvPr userDrawn="1"/>
            </p:nvSpPr>
            <p:spPr bwMode="auto">
              <a:xfrm>
                <a:off x="102092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62" name="Rectangle 861"/>
              <p:cNvSpPr/>
              <p:nvPr userDrawn="1"/>
            </p:nvSpPr>
            <p:spPr bwMode="auto">
              <a:xfrm>
                <a:off x="106664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63" name="Rectangle 862"/>
              <p:cNvSpPr/>
              <p:nvPr userDrawn="1"/>
            </p:nvSpPr>
            <p:spPr bwMode="auto">
              <a:xfrm>
                <a:off x="111236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64" name="Rectangle 863"/>
              <p:cNvSpPr/>
              <p:nvPr userDrawn="1"/>
            </p:nvSpPr>
            <p:spPr bwMode="auto">
              <a:xfrm>
                <a:off x="115808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65" name="Rectangle 864"/>
              <p:cNvSpPr/>
              <p:nvPr userDrawn="1"/>
            </p:nvSpPr>
            <p:spPr bwMode="auto">
              <a:xfrm>
                <a:off x="12038012" y="3044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66" name="Rectangle 865"/>
              <p:cNvSpPr/>
              <p:nvPr/>
            </p:nvSpPr>
            <p:spPr bwMode="auto">
              <a:xfrm>
                <a:off x="-306388"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67" name="Rectangle 866"/>
              <p:cNvSpPr/>
              <p:nvPr userDrawn="1"/>
            </p:nvSpPr>
            <p:spPr bwMode="auto">
              <a:xfrm>
                <a:off x="15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68" name="Rectangle 867"/>
              <p:cNvSpPr/>
              <p:nvPr userDrawn="1"/>
            </p:nvSpPr>
            <p:spPr bwMode="auto">
              <a:xfrm>
                <a:off x="60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69" name="Rectangle 868"/>
              <p:cNvSpPr/>
              <p:nvPr userDrawn="1"/>
            </p:nvSpPr>
            <p:spPr bwMode="auto">
              <a:xfrm>
                <a:off x="1065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70" name="Rectangle 869"/>
              <p:cNvSpPr/>
              <p:nvPr userDrawn="1"/>
            </p:nvSpPr>
            <p:spPr bwMode="auto">
              <a:xfrm>
                <a:off x="1522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71" name="Rectangle 870"/>
              <p:cNvSpPr/>
              <p:nvPr userDrawn="1"/>
            </p:nvSpPr>
            <p:spPr bwMode="auto">
              <a:xfrm>
                <a:off x="1979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72" name="Rectangle 871"/>
              <p:cNvSpPr/>
              <p:nvPr userDrawn="1"/>
            </p:nvSpPr>
            <p:spPr bwMode="auto">
              <a:xfrm>
                <a:off x="2436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73" name="Rectangle 872"/>
              <p:cNvSpPr/>
              <p:nvPr/>
            </p:nvSpPr>
            <p:spPr bwMode="auto">
              <a:xfrm>
                <a:off x="2894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74" name="Rectangle 873"/>
              <p:cNvSpPr/>
              <p:nvPr userDrawn="1"/>
            </p:nvSpPr>
            <p:spPr bwMode="auto">
              <a:xfrm>
                <a:off x="3351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75" name="Rectangle 874"/>
              <p:cNvSpPr/>
              <p:nvPr userDrawn="1"/>
            </p:nvSpPr>
            <p:spPr bwMode="auto">
              <a:xfrm>
                <a:off x="3808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76" name="Rectangle 875"/>
              <p:cNvSpPr/>
              <p:nvPr userDrawn="1"/>
            </p:nvSpPr>
            <p:spPr bwMode="auto">
              <a:xfrm>
                <a:off x="4265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77" name="Rectangle 876"/>
              <p:cNvSpPr/>
              <p:nvPr userDrawn="1"/>
            </p:nvSpPr>
            <p:spPr bwMode="auto">
              <a:xfrm>
                <a:off x="4722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78" name="Rectangle 877"/>
              <p:cNvSpPr/>
              <p:nvPr userDrawn="1"/>
            </p:nvSpPr>
            <p:spPr bwMode="auto">
              <a:xfrm>
                <a:off x="5180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79" name="Rectangle 878"/>
              <p:cNvSpPr/>
              <p:nvPr userDrawn="1"/>
            </p:nvSpPr>
            <p:spPr bwMode="auto">
              <a:xfrm>
                <a:off x="5637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80" name="Rectangle 879"/>
              <p:cNvSpPr/>
              <p:nvPr/>
            </p:nvSpPr>
            <p:spPr bwMode="auto">
              <a:xfrm>
                <a:off x="6094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81" name="Rectangle 880"/>
              <p:cNvSpPr/>
              <p:nvPr userDrawn="1"/>
            </p:nvSpPr>
            <p:spPr bwMode="auto">
              <a:xfrm>
                <a:off x="6551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82" name="Rectangle 881"/>
              <p:cNvSpPr/>
              <p:nvPr userDrawn="1"/>
            </p:nvSpPr>
            <p:spPr bwMode="auto">
              <a:xfrm>
                <a:off x="7008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83" name="Rectangle 882"/>
              <p:cNvSpPr/>
              <p:nvPr userDrawn="1"/>
            </p:nvSpPr>
            <p:spPr bwMode="auto">
              <a:xfrm>
                <a:off x="7466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84" name="Rectangle 883"/>
              <p:cNvSpPr/>
              <p:nvPr userDrawn="1"/>
            </p:nvSpPr>
            <p:spPr bwMode="auto">
              <a:xfrm>
                <a:off x="7923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85" name="Rectangle 884"/>
              <p:cNvSpPr/>
              <p:nvPr userDrawn="1"/>
            </p:nvSpPr>
            <p:spPr bwMode="auto">
              <a:xfrm>
                <a:off x="8380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86" name="Rectangle 885"/>
              <p:cNvSpPr/>
              <p:nvPr userDrawn="1"/>
            </p:nvSpPr>
            <p:spPr bwMode="auto">
              <a:xfrm>
                <a:off x="8837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87" name="Rectangle 886"/>
              <p:cNvSpPr/>
              <p:nvPr/>
            </p:nvSpPr>
            <p:spPr bwMode="auto">
              <a:xfrm>
                <a:off x="9294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88" name="Rectangle 887"/>
              <p:cNvSpPr/>
              <p:nvPr userDrawn="1"/>
            </p:nvSpPr>
            <p:spPr bwMode="auto">
              <a:xfrm>
                <a:off x="9752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89" name="Rectangle 888"/>
              <p:cNvSpPr/>
              <p:nvPr userDrawn="1"/>
            </p:nvSpPr>
            <p:spPr bwMode="auto">
              <a:xfrm>
                <a:off x="102092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90" name="Rectangle 889"/>
              <p:cNvSpPr/>
              <p:nvPr userDrawn="1"/>
            </p:nvSpPr>
            <p:spPr bwMode="auto">
              <a:xfrm>
                <a:off x="106664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91" name="Rectangle 890"/>
              <p:cNvSpPr/>
              <p:nvPr userDrawn="1"/>
            </p:nvSpPr>
            <p:spPr bwMode="auto">
              <a:xfrm>
                <a:off x="111236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92" name="Rectangle 891"/>
              <p:cNvSpPr/>
              <p:nvPr userDrawn="1"/>
            </p:nvSpPr>
            <p:spPr bwMode="auto">
              <a:xfrm>
                <a:off x="115808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93" name="Rectangle 892"/>
              <p:cNvSpPr/>
              <p:nvPr userDrawn="1"/>
            </p:nvSpPr>
            <p:spPr bwMode="auto">
              <a:xfrm>
                <a:off x="12038012" y="3502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94" name="Rectangle 893"/>
              <p:cNvSpPr/>
              <p:nvPr/>
            </p:nvSpPr>
            <p:spPr bwMode="auto">
              <a:xfrm>
                <a:off x="-306388"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95" name="Rectangle 894"/>
              <p:cNvSpPr/>
              <p:nvPr userDrawn="1"/>
            </p:nvSpPr>
            <p:spPr bwMode="auto">
              <a:xfrm>
                <a:off x="15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96" name="Rectangle 895"/>
              <p:cNvSpPr/>
              <p:nvPr userDrawn="1"/>
            </p:nvSpPr>
            <p:spPr bwMode="auto">
              <a:xfrm>
                <a:off x="60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97" name="Rectangle 896"/>
              <p:cNvSpPr/>
              <p:nvPr userDrawn="1"/>
            </p:nvSpPr>
            <p:spPr bwMode="auto">
              <a:xfrm>
                <a:off x="1065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98" name="Rectangle 897"/>
              <p:cNvSpPr/>
              <p:nvPr userDrawn="1"/>
            </p:nvSpPr>
            <p:spPr bwMode="auto">
              <a:xfrm>
                <a:off x="1522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899" name="Rectangle 898"/>
              <p:cNvSpPr/>
              <p:nvPr userDrawn="1"/>
            </p:nvSpPr>
            <p:spPr bwMode="auto">
              <a:xfrm>
                <a:off x="1979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00" name="Rectangle 899"/>
              <p:cNvSpPr/>
              <p:nvPr userDrawn="1"/>
            </p:nvSpPr>
            <p:spPr bwMode="auto">
              <a:xfrm>
                <a:off x="2436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01" name="Rectangle 900"/>
              <p:cNvSpPr/>
              <p:nvPr/>
            </p:nvSpPr>
            <p:spPr bwMode="auto">
              <a:xfrm>
                <a:off x="2894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02" name="Rectangle 901"/>
              <p:cNvSpPr/>
              <p:nvPr userDrawn="1"/>
            </p:nvSpPr>
            <p:spPr bwMode="auto">
              <a:xfrm>
                <a:off x="3351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03" name="Rectangle 902"/>
              <p:cNvSpPr/>
              <p:nvPr userDrawn="1"/>
            </p:nvSpPr>
            <p:spPr bwMode="auto">
              <a:xfrm>
                <a:off x="3808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04" name="Rectangle 903"/>
              <p:cNvSpPr/>
              <p:nvPr userDrawn="1"/>
            </p:nvSpPr>
            <p:spPr bwMode="auto">
              <a:xfrm>
                <a:off x="4265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05" name="Rectangle 904"/>
              <p:cNvSpPr/>
              <p:nvPr userDrawn="1"/>
            </p:nvSpPr>
            <p:spPr bwMode="auto">
              <a:xfrm>
                <a:off x="4722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06" name="Rectangle 905"/>
              <p:cNvSpPr/>
              <p:nvPr userDrawn="1"/>
            </p:nvSpPr>
            <p:spPr bwMode="auto">
              <a:xfrm>
                <a:off x="5180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07" name="Rectangle 906"/>
              <p:cNvSpPr/>
              <p:nvPr userDrawn="1"/>
            </p:nvSpPr>
            <p:spPr bwMode="auto">
              <a:xfrm>
                <a:off x="5637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08" name="Rectangle 907"/>
              <p:cNvSpPr/>
              <p:nvPr/>
            </p:nvSpPr>
            <p:spPr bwMode="auto">
              <a:xfrm>
                <a:off x="6094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09" name="Rectangle 908"/>
              <p:cNvSpPr/>
              <p:nvPr userDrawn="1"/>
            </p:nvSpPr>
            <p:spPr bwMode="auto">
              <a:xfrm>
                <a:off x="6551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10" name="Rectangle 909"/>
              <p:cNvSpPr/>
              <p:nvPr userDrawn="1"/>
            </p:nvSpPr>
            <p:spPr bwMode="auto">
              <a:xfrm>
                <a:off x="7008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11" name="Rectangle 910"/>
              <p:cNvSpPr/>
              <p:nvPr userDrawn="1"/>
            </p:nvSpPr>
            <p:spPr bwMode="auto">
              <a:xfrm>
                <a:off x="7466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12" name="Rectangle 911"/>
              <p:cNvSpPr/>
              <p:nvPr userDrawn="1"/>
            </p:nvSpPr>
            <p:spPr bwMode="auto">
              <a:xfrm>
                <a:off x="7923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13" name="Rectangle 912"/>
              <p:cNvSpPr/>
              <p:nvPr userDrawn="1"/>
            </p:nvSpPr>
            <p:spPr bwMode="auto">
              <a:xfrm>
                <a:off x="8380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14" name="Rectangle 913"/>
              <p:cNvSpPr/>
              <p:nvPr userDrawn="1"/>
            </p:nvSpPr>
            <p:spPr bwMode="auto">
              <a:xfrm>
                <a:off x="8837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15" name="Rectangle 914"/>
              <p:cNvSpPr/>
              <p:nvPr/>
            </p:nvSpPr>
            <p:spPr bwMode="auto">
              <a:xfrm>
                <a:off x="9294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16" name="Rectangle 915"/>
              <p:cNvSpPr/>
              <p:nvPr userDrawn="1"/>
            </p:nvSpPr>
            <p:spPr bwMode="auto">
              <a:xfrm>
                <a:off x="9752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17" name="Rectangle 916"/>
              <p:cNvSpPr/>
              <p:nvPr userDrawn="1"/>
            </p:nvSpPr>
            <p:spPr bwMode="auto">
              <a:xfrm>
                <a:off x="102092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18" name="Rectangle 917"/>
              <p:cNvSpPr/>
              <p:nvPr userDrawn="1"/>
            </p:nvSpPr>
            <p:spPr bwMode="auto">
              <a:xfrm>
                <a:off x="106664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19" name="Rectangle 918"/>
              <p:cNvSpPr/>
              <p:nvPr userDrawn="1"/>
            </p:nvSpPr>
            <p:spPr bwMode="auto">
              <a:xfrm>
                <a:off x="111236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20" name="Rectangle 919"/>
              <p:cNvSpPr/>
              <p:nvPr userDrawn="1"/>
            </p:nvSpPr>
            <p:spPr bwMode="auto">
              <a:xfrm>
                <a:off x="115808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21" name="Rectangle 920"/>
              <p:cNvSpPr/>
              <p:nvPr userDrawn="1"/>
            </p:nvSpPr>
            <p:spPr bwMode="auto">
              <a:xfrm>
                <a:off x="12038012" y="3959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22" name="Rectangle 921"/>
              <p:cNvSpPr/>
              <p:nvPr/>
            </p:nvSpPr>
            <p:spPr bwMode="auto">
              <a:xfrm>
                <a:off x="-306388"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23" name="Rectangle 922"/>
              <p:cNvSpPr/>
              <p:nvPr userDrawn="1"/>
            </p:nvSpPr>
            <p:spPr bwMode="auto">
              <a:xfrm>
                <a:off x="15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24" name="Rectangle 923"/>
              <p:cNvSpPr/>
              <p:nvPr userDrawn="1"/>
            </p:nvSpPr>
            <p:spPr bwMode="auto">
              <a:xfrm>
                <a:off x="60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25" name="Rectangle 924"/>
              <p:cNvSpPr/>
              <p:nvPr userDrawn="1"/>
            </p:nvSpPr>
            <p:spPr bwMode="auto">
              <a:xfrm>
                <a:off x="1065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26" name="Rectangle 925"/>
              <p:cNvSpPr/>
              <p:nvPr userDrawn="1"/>
            </p:nvSpPr>
            <p:spPr bwMode="auto">
              <a:xfrm>
                <a:off x="1522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27" name="Rectangle 926"/>
              <p:cNvSpPr/>
              <p:nvPr userDrawn="1"/>
            </p:nvSpPr>
            <p:spPr bwMode="auto">
              <a:xfrm>
                <a:off x="1979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28" name="Rectangle 927"/>
              <p:cNvSpPr/>
              <p:nvPr userDrawn="1"/>
            </p:nvSpPr>
            <p:spPr bwMode="auto">
              <a:xfrm>
                <a:off x="2436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29" name="Rectangle 928"/>
              <p:cNvSpPr/>
              <p:nvPr/>
            </p:nvSpPr>
            <p:spPr bwMode="auto">
              <a:xfrm>
                <a:off x="2894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30" name="Rectangle 929"/>
              <p:cNvSpPr/>
              <p:nvPr userDrawn="1"/>
            </p:nvSpPr>
            <p:spPr bwMode="auto">
              <a:xfrm>
                <a:off x="3351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31" name="Rectangle 930"/>
              <p:cNvSpPr/>
              <p:nvPr userDrawn="1"/>
            </p:nvSpPr>
            <p:spPr bwMode="auto">
              <a:xfrm>
                <a:off x="3808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32" name="Rectangle 931"/>
              <p:cNvSpPr/>
              <p:nvPr userDrawn="1"/>
            </p:nvSpPr>
            <p:spPr bwMode="auto">
              <a:xfrm>
                <a:off x="4265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33" name="Rectangle 932"/>
              <p:cNvSpPr/>
              <p:nvPr userDrawn="1"/>
            </p:nvSpPr>
            <p:spPr bwMode="auto">
              <a:xfrm>
                <a:off x="4722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34" name="Rectangle 933"/>
              <p:cNvSpPr/>
              <p:nvPr userDrawn="1"/>
            </p:nvSpPr>
            <p:spPr bwMode="auto">
              <a:xfrm>
                <a:off x="5180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35" name="Rectangle 934"/>
              <p:cNvSpPr/>
              <p:nvPr userDrawn="1"/>
            </p:nvSpPr>
            <p:spPr bwMode="auto">
              <a:xfrm>
                <a:off x="5637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36" name="Rectangle 935"/>
              <p:cNvSpPr/>
              <p:nvPr/>
            </p:nvSpPr>
            <p:spPr bwMode="auto">
              <a:xfrm>
                <a:off x="6094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37" name="Rectangle 936"/>
              <p:cNvSpPr/>
              <p:nvPr userDrawn="1"/>
            </p:nvSpPr>
            <p:spPr bwMode="auto">
              <a:xfrm>
                <a:off x="6551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38" name="Rectangle 937"/>
              <p:cNvSpPr/>
              <p:nvPr userDrawn="1"/>
            </p:nvSpPr>
            <p:spPr bwMode="auto">
              <a:xfrm>
                <a:off x="7008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39" name="Rectangle 938"/>
              <p:cNvSpPr/>
              <p:nvPr userDrawn="1"/>
            </p:nvSpPr>
            <p:spPr bwMode="auto">
              <a:xfrm>
                <a:off x="7466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40" name="Rectangle 939"/>
              <p:cNvSpPr/>
              <p:nvPr userDrawn="1"/>
            </p:nvSpPr>
            <p:spPr bwMode="auto">
              <a:xfrm>
                <a:off x="7923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41" name="Rectangle 940"/>
              <p:cNvSpPr/>
              <p:nvPr userDrawn="1"/>
            </p:nvSpPr>
            <p:spPr bwMode="auto">
              <a:xfrm>
                <a:off x="8380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42" name="Rectangle 941"/>
              <p:cNvSpPr/>
              <p:nvPr userDrawn="1"/>
            </p:nvSpPr>
            <p:spPr bwMode="auto">
              <a:xfrm>
                <a:off x="8837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43" name="Rectangle 942"/>
              <p:cNvSpPr/>
              <p:nvPr/>
            </p:nvSpPr>
            <p:spPr bwMode="auto">
              <a:xfrm>
                <a:off x="9294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44" name="Rectangle 943"/>
              <p:cNvSpPr/>
              <p:nvPr userDrawn="1"/>
            </p:nvSpPr>
            <p:spPr bwMode="auto">
              <a:xfrm>
                <a:off x="9752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45" name="Rectangle 944"/>
              <p:cNvSpPr/>
              <p:nvPr userDrawn="1"/>
            </p:nvSpPr>
            <p:spPr bwMode="auto">
              <a:xfrm>
                <a:off x="102092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46" name="Rectangle 945"/>
              <p:cNvSpPr/>
              <p:nvPr userDrawn="1"/>
            </p:nvSpPr>
            <p:spPr bwMode="auto">
              <a:xfrm>
                <a:off x="106664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47" name="Rectangle 946"/>
              <p:cNvSpPr/>
              <p:nvPr userDrawn="1"/>
            </p:nvSpPr>
            <p:spPr bwMode="auto">
              <a:xfrm>
                <a:off x="111236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48" name="Rectangle 947"/>
              <p:cNvSpPr/>
              <p:nvPr userDrawn="1"/>
            </p:nvSpPr>
            <p:spPr bwMode="auto">
              <a:xfrm>
                <a:off x="115808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49" name="Rectangle 948"/>
              <p:cNvSpPr/>
              <p:nvPr userDrawn="1"/>
            </p:nvSpPr>
            <p:spPr bwMode="auto">
              <a:xfrm>
                <a:off x="12038012" y="4416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50" name="Rectangle 949"/>
              <p:cNvSpPr/>
              <p:nvPr/>
            </p:nvSpPr>
            <p:spPr bwMode="auto">
              <a:xfrm>
                <a:off x="-306388"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51" name="Rectangle 950"/>
              <p:cNvSpPr/>
              <p:nvPr userDrawn="1"/>
            </p:nvSpPr>
            <p:spPr bwMode="auto">
              <a:xfrm>
                <a:off x="15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52" name="Rectangle 951"/>
              <p:cNvSpPr/>
              <p:nvPr userDrawn="1"/>
            </p:nvSpPr>
            <p:spPr bwMode="auto">
              <a:xfrm>
                <a:off x="60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53" name="Rectangle 952"/>
              <p:cNvSpPr/>
              <p:nvPr userDrawn="1"/>
            </p:nvSpPr>
            <p:spPr bwMode="auto">
              <a:xfrm>
                <a:off x="1065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54" name="Rectangle 953"/>
              <p:cNvSpPr/>
              <p:nvPr userDrawn="1"/>
            </p:nvSpPr>
            <p:spPr bwMode="auto">
              <a:xfrm>
                <a:off x="1522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55" name="Rectangle 954"/>
              <p:cNvSpPr/>
              <p:nvPr userDrawn="1"/>
            </p:nvSpPr>
            <p:spPr bwMode="auto">
              <a:xfrm>
                <a:off x="1979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56" name="Rectangle 955"/>
              <p:cNvSpPr/>
              <p:nvPr userDrawn="1"/>
            </p:nvSpPr>
            <p:spPr bwMode="auto">
              <a:xfrm>
                <a:off x="2436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57" name="Rectangle 956"/>
              <p:cNvSpPr/>
              <p:nvPr/>
            </p:nvSpPr>
            <p:spPr bwMode="auto">
              <a:xfrm>
                <a:off x="2894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58" name="Rectangle 957"/>
              <p:cNvSpPr/>
              <p:nvPr userDrawn="1"/>
            </p:nvSpPr>
            <p:spPr bwMode="auto">
              <a:xfrm>
                <a:off x="3351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59" name="Rectangle 958"/>
              <p:cNvSpPr/>
              <p:nvPr userDrawn="1"/>
            </p:nvSpPr>
            <p:spPr bwMode="auto">
              <a:xfrm>
                <a:off x="3808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60" name="Rectangle 959"/>
              <p:cNvSpPr/>
              <p:nvPr userDrawn="1"/>
            </p:nvSpPr>
            <p:spPr bwMode="auto">
              <a:xfrm>
                <a:off x="4265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61" name="Rectangle 960"/>
              <p:cNvSpPr/>
              <p:nvPr userDrawn="1"/>
            </p:nvSpPr>
            <p:spPr bwMode="auto">
              <a:xfrm>
                <a:off x="4722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62" name="Rectangle 961"/>
              <p:cNvSpPr/>
              <p:nvPr userDrawn="1"/>
            </p:nvSpPr>
            <p:spPr bwMode="auto">
              <a:xfrm>
                <a:off x="5180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63" name="Rectangle 962"/>
              <p:cNvSpPr/>
              <p:nvPr userDrawn="1"/>
            </p:nvSpPr>
            <p:spPr bwMode="auto">
              <a:xfrm>
                <a:off x="5637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64" name="Rectangle 963"/>
              <p:cNvSpPr/>
              <p:nvPr/>
            </p:nvSpPr>
            <p:spPr bwMode="auto">
              <a:xfrm>
                <a:off x="6094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65" name="Rectangle 964"/>
              <p:cNvSpPr/>
              <p:nvPr userDrawn="1"/>
            </p:nvSpPr>
            <p:spPr bwMode="auto">
              <a:xfrm>
                <a:off x="6551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66" name="Rectangle 965"/>
              <p:cNvSpPr/>
              <p:nvPr userDrawn="1"/>
            </p:nvSpPr>
            <p:spPr bwMode="auto">
              <a:xfrm>
                <a:off x="7008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67" name="Rectangle 966"/>
              <p:cNvSpPr/>
              <p:nvPr userDrawn="1"/>
            </p:nvSpPr>
            <p:spPr bwMode="auto">
              <a:xfrm>
                <a:off x="7466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68" name="Rectangle 967"/>
              <p:cNvSpPr/>
              <p:nvPr userDrawn="1"/>
            </p:nvSpPr>
            <p:spPr bwMode="auto">
              <a:xfrm>
                <a:off x="7923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69" name="Rectangle 968"/>
              <p:cNvSpPr/>
              <p:nvPr userDrawn="1"/>
            </p:nvSpPr>
            <p:spPr bwMode="auto">
              <a:xfrm>
                <a:off x="8380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70" name="Rectangle 969"/>
              <p:cNvSpPr/>
              <p:nvPr userDrawn="1"/>
            </p:nvSpPr>
            <p:spPr bwMode="auto">
              <a:xfrm>
                <a:off x="8837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71" name="Rectangle 970"/>
              <p:cNvSpPr/>
              <p:nvPr/>
            </p:nvSpPr>
            <p:spPr bwMode="auto">
              <a:xfrm>
                <a:off x="9294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72" name="Rectangle 971"/>
              <p:cNvSpPr/>
              <p:nvPr userDrawn="1"/>
            </p:nvSpPr>
            <p:spPr bwMode="auto">
              <a:xfrm>
                <a:off x="9752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73" name="Rectangle 972"/>
              <p:cNvSpPr/>
              <p:nvPr userDrawn="1"/>
            </p:nvSpPr>
            <p:spPr bwMode="auto">
              <a:xfrm>
                <a:off x="102092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74" name="Rectangle 973"/>
              <p:cNvSpPr/>
              <p:nvPr userDrawn="1"/>
            </p:nvSpPr>
            <p:spPr bwMode="auto">
              <a:xfrm>
                <a:off x="106664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75" name="Rectangle 974"/>
              <p:cNvSpPr/>
              <p:nvPr userDrawn="1"/>
            </p:nvSpPr>
            <p:spPr bwMode="auto">
              <a:xfrm>
                <a:off x="111236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76" name="Rectangle 975"/>
              <p:cNvSpPr/>
              <p:nvPr userDrawn="1"/>
            </p:nvSpPr>
            <p:spPr bwMode="auto">
              <a:xfrm>
                <a:off x="115808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77" name="Rectangle 976"/>
              <p:cNvSpPr/>
              <p:nvPr userDrawn="1"/>
            </p:nvSpPr>
            <p:spPr bwMode="auto">
              <a:xfrm>
                <a:off x="12038012" y="48737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78" name="Rectangle 977"/>
              <p:cNvSpPr/>
              <p:nvPr/>
            </p:nvSpPr>
            <p:spPr bwMode="auto">
              <a:xfrm>
                <a:off x="-306388"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79" name="Rectangle 978"/>
              <p:cNvSpPr/>
              <p:nvPr userDrawn="1"/>
            </p:nvSpPr>
            <p:spPr bwMode="auto">
              <a:xfrm>
                <a:off x="15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80" name="Rectangle 979"/>
              <p:cNvSpPr/>
              <p:nvPr userDrawn="1"/>
            </p:nvSpPr>
            <p:spPr bwMode="auto">
              <a:xfrm>
                <a:off x="60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81" name="Rectangle 980"/>
              <p:cNvSpPr/>
              <p:nvPr userDrawn="1"/>
            </p:nvSpPr>
            <p:spPr bwMode="auto">
              <a:xfrm>
                <a:off x="1065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82" name="Rectangle 981"/>
              <p:cNvSpPr/>
              <p:nvPr userDrawn="1"/>
            </p:nvSpPr>
            <p:spPr bwMode="auto">
              <a:xfrm>
                <a:off x="1522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83" name="Rectangle 982"/>
              <p:cNvSpPr/>
              <p:nvPr userDrawn="1"/>
            </p:nvSpPr>
            <p:spPr bwMode="auto">
              <a:xfrm>
                <a:off x="1979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84" name="Rectangle 983"/>
              <p:cNvSpPr/>
              <p:nvPr userDrawn="1"/>
            </p:nvSpPr>
            <p:spPr bwMode="auto">
              <a:xfrm>
                <a:off x="2436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85" name="Rectangle 984"/>
              <p:cNvSpPr/>
              <p:nvPr/>
            </p:nvSpPr>
            <p:spPr bwMode="auto">
              <a:xfrm>
                <a:off x="2894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86" name="Rectangle 985"/>
              <p:cNvSpPr/>
              <p:nvPr userDrawn="1"/>
            </p:nvSpPr>
            <p:spPr bwMode="auto">
              <a:xfrm>
                <a:off x="3351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87" name="Rectangle 986"/>
              <p:cNvSpPr/>
              <p:nvPr userDrawn="1"/>
            </p:nvSpPr>
            <p:spPr bwMode="auto">
              <a:xfrm>
                <a:off x="3808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88" name="Rectangle 987"/>
              <p:cNvSpPr/>
              <p:nvPr userDrawn="1"/>
            </p:nvSpPr>
            <p:spPr bwMode="auto">
              <a:xfrm>
                <a:off x="4265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89" name="Rectangle 988"/>
              <p:cNvSpPr/>
              <p:nvPr userDrawn="1"/>
            </p:nvSpPr>
            <p:spPr bwMode="auto">
              <a:xfrm>
                <a:off x="4722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90" name="Rectangle 989"/>
              <p:cNvSpPr/>
              <p:nvPr userDrawn="1"/>
            </p:nvSpPr>
            <p:spPr bwMode="auto">
              <a:xfrm>
                <a:off x="5180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91" name="Rectangle 990"/>
              <p:cNvSpPr/>
              <p:nvPr userDrawn="1"/>
            </p:nvSpPr>
            <p:spPr bwMode="auto">
              <a:xfrm>
                <a:off x="5637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92" name="Rectangle 991"/>
              <p:cNvSpPr/>
              <p:nvPr/>
            </p:nvSpPr>
            <p:spPr bwMode="auto">
              <a:xfrm>
                <a:off x="6094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93" name="Rectangle 992"/>
              <p:cNvSpPr/>
              <p:nvPr userDrawn="1"/>
            </p:nvSpPr>
            <p:spPr bwMode="auto">
              <a:xfrm>
                <a:off x="6551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94" name="Rectangle 993"/>
              <p:cNvSpPr/>
              <p:nvPr userDrawn="1"/>
            </p:nvSpPr>
            <p:spPr bwMode="auto">
              <a:xfrm>
                <a:off x="7008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95" name="Rectangle 994"/>
              <p:cNvSpPr/>
              <p:nvPr userDrawn="1"/>
            </p:nvSpPr>
            <p:spPr bwMode="auto">
              <a:xfrm>
                <a:off x="7466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96" name="Rectangle 995"/>
              <p:cNvSpPr/>
              <p:nvPr userDrawn="1"/>
            </p:nvSpPr>
            <p:spPr bwMode="auto">
              <a:xfrm>
                <a:off x="7923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97" name="Rectangle 996"/>
              <p:cNvSpPr/>
              <p:nvPr userDrawn="1"/>
            </p:nvSpPr>
            <p:spPr bwMode="auto">
              <a:xfrm>
                <a:off x="8380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98" name="Rectangle 997"/>
              <p:cNvSpPr/>
              <p:nvPr userDrawn="1"/>
            </p:nvSpPr>
            <p:spPr bwMode="auto">
              <a:xfrm>
                <a:off x="8837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999" name="Rectangle 998"/>
              <p:cNvSpPr/>
              <p:nvPr/>
            </p:nvSpPr>
            <p:spPr bwMode="auto">
              <a:xfrm>
                <a:off x="9294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00" name="Rectangle 999"/>
              <p:cNvSpPr/>
              <p:nvPr userDrawn="1"/>
            </p:nvSpPr>
            <p:spPr bwMode="auto">
              <a:xfrm>
                <a:off x="9752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01" name="Rectangle 1000"/>
              <p:cNvSpPr/>
              <p:nvPr userDrawn="1"/>
            </p:nvSpPr>
            <p:spPr bwMode="auto">
              <a:xfrm>
                <a:off x="102092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02" name="Rectangle 1001"/>
              <p:cNvSpPr/>
              <p:nvPr userDrawn="1"/>
            </p:nvSpPr>
            <p:spPr bwMode="auto">
              <a:xfrm>
                <a:off x="106664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03" name="Rectangle 1002"/>
              <p:cNvSpPr/>
              <p:nvPr userDrawn="1"/>
            </p:nvSpPr>
            <p:spPr bwMode="auto">
              <a:xfrm>
                <a:off x="111236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04" name="Rectangle 1003"/>
              <p:cNvSpPr/>
              <p:nvPr userDrawn="1"/>
            </p:nvSpPr>
            <p:spPr bwMode="auto">
              <a:xfrm>
                <a:off x="115808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05" name="Rectangle 1004"/>
              <p:cNvSpPr/>
              <p:nvPr userDrawn="1"/>
            </p:nvSpPr>
            <p:spPr bwMode="auto">
              <a:xfrm>
                <a:off x="12038012" y="53309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06" name="Rectangle 1005"/>
              <p:cNvSpPr/>
              <p:nvPr/>
            </p:nvSpPr>
            <p:spPr bwMode="auto">
              <a:xfrm>
                <a:off x="-306388"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07" name="Rectangle 1006"/>
              <p:cNvSpPr/>
              <p:nvPr userDrawn="1"/>
            </p:nvSpPr>
            <p:spPr bwMode="auto">
              <a:xfrm>
                <a:off x="15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08" name="Rectangle 1007"/>
              <p:cNvSpPr/>
              <p:nvPr userDrawn="1"/>
            </p:nvSpPr>
            <p:spPr bwMode="auto">
              <a:xfrm>
                <a:off x="60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09" name="Rectangle 1008"/>
              <p:cNvSpPr/>
              <p:nvPr userDrawn="1"/>
            </p:nvSpPr>
            <p:spPr bwMode="auto">
              <a:xfrm>
                <a:off x="1065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10" name="Rectangle 1009"/>
              <p:cNvSpPr/>
              <p:nvPr userDrawn="1"/>
            </p:nvSpPr>
            <p:spPr bwMode="auto">
              <a:xfrm>
                <a:off x="1522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11" name="Rectangle 1010"/>
              <p:cNvSpPr/>
              <p:nvPr userDrawn="1"/>
            </p:nvSpPr>
            <p:spPr bwMode="auto">
              <a:xfrm>
                <a:off x="1979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12" name="Rectangle 1011"/>
              <p:cNvSpPr/>
              <p:nvPr userDrawn="1"/>
            </p:nvSpPr>
            <p:spPr bwMode="auto">
              <a:xfrm>
                <a:off x="2436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13" name="Rectangle 1012"/>
              <p:cNvSpPr/>
              <p:nvPr/>
            </p:nvSpPr>
            <p:spPr bwMode="auto">
              <a:xfrm>
                <a:off x="2894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14" name="Rectangle 1013"/>
              <p:cNvSpPr/>
              <p:nvPr userDrawn="1"/>
            </p:nvSpPr>
            <p:spPr bwMode="auto">
              <a:xfrm>
                <a:off x="3351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15" name="Rectangle 1014"/>
              <p:cNvSpPr/>
              <p:nvPr userDrawn="1"/>
            </p:nvSpPr>
            <p:spPr bwMode="auto">
              <a:xfrm>
                <a:off x="3808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16" name="Rectangle 1015"/>
              <p:cNvSpPr/>
              <p:nvPr userDrawn="1"/>
            </p:nvSpPr>
            <p:spPr bwMode="auto">
              <a:xfrm>
                <a:off x="4265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17" name="Rectangle 1016"/>
              <p:cNvSpPr/>
              <p:nvPr userDrawn="1"/>
            </p:nvSpPr>
            <p:spPr bwMode="auto">
              <a:xfrm>
                <a:off x="4722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18" name="Rectangle 1017"/>
              <p:cNvSpPr/>
              <p:nvPr userDrawn="1"/>
            </p:nvSpPr>
            <p:spPr bwMode="auto">
              <a:xfrm>
                <a:off x="5180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19" name="Rectangle 1018"/>
              <p:cNvSpPr/>
              <p:nvPr userDrawn="1"/>
            </p:nvSpPr>
            <p:spPr bwMode="auto">
              <a:xfrm>
                <a:off x="5637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20" name="Rectangle 1019"/>
              <p:cNvSpPr/>
              <p:nvPr/>
            </p:nvSpPr>
            <p:spPr bwMode="auto">
              <a:xfrm>
                <a:off x="6094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21" name="Rectangle 1020"/>
              <p:cNvSpPr/>
              <p:nvPr userDrawn="1"/>
            </p:nvSpPr>
            <p:spPr bwMode="auto">
              <a:xfrm>
                <a:off x="6551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22" name="Rectangle 1021"/>
              <p:cNvSpPr/>
              <p:nvPr userDrawn="1"/>
            </p:nvSpPr>
            <p:spPr bwMode="auto">
              <a:xfrm>
                <a:off x="7008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23" name="Rectangle 1022"/>
              <p:cNvSpPr/>
              <p:nvPr userDrawn="1"/>
            </p:nvSpPr>
            <p:spPr bwMode="auto">
              <a:xfrm>
                <a:off x="7466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24" name="Rectangle 1023"/>
              <p:cNvSpPr/>
              <p:nvPr userDrawn="1"/>
            </p:nvSpPr>
            <p:spPr bwMode="auto">
              <a:xfrm>
                <a:off x="7923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25" name="Rectangle 1024"/>
              <p:cNvSpPr/>
              <p:nvPr userDrawn="1"/>
            </p:nvSpPr>
            <p:spPr bwMode="auto">
              <a:xfrm>
                <a:off x="8380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26" name="Rectangle 1025"/>
              <p:cNvSpPr/>
              <p:nvPr userDrawn="1"/>
            </p:nvSpPr>
            <p:spPr bwMode="auto">
              <a:xfrm>
                <a:off x="8837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27" name="Rectangle 1026"/>
              <p:cNvSpPr/>
              <p:nvPr/>
            </p:nvSpPr>
            <p:spPr bwMode="auto">
              <a:xfrm>
                <a:off x="9294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28" name="Rectangle 1027"/>
              <p:cNvSpPr/>
              <p:nvPr userDrawn="1"/>
            </p:nvSpPr>
            <p:spPr bwMode="auto">
              <a:xfrm>
                <a:off x="9752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29" name="Rectangle 1028"/>
              <p:cNvSpPr/>
              <p:nvPr userDrawn="1"/>
            </p:nvSpPr>
            <p:spPr bwMode="auto">
              <a:xfrm>
                <a:off x="102092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30" name="Rectangle 1029"/>
              <p:cNvSpPr/>
              <p:nvPr userDrawn="1"/>
            </p:nvSpPr>
            <p:spPr bwMode="auto">
              <a:xfrm>
                <a:off x="106664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31" name="Rectangle 1030"/>
              <p:cNvSpPr/>
              <p:nvPr userDrawn="1"/>
            </p:nvSpPr>
            <p:spPr bwMode="auto">
              <a:xfrm>
                <a:off x="111236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32" name="Rectangle 1031"/>
              <p:cNvSpPr/>
              <p:nvPr userDrawn="1"/>
            </p:nvSpPr>
            <p:spPr bwMode="auto">
              <a:xfrm>
                <a:off x="115808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33" name="Rectangle 1032"/>
              <p:cNvSpPr/>
              <p:nvPr userDrawn="1"/>
            </p:nvSpPr>
            <p:spPr bwMode="auto">
              <a:xfrm>
                <a:off x="12038012" y="57881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34" name="Rectangle 1033"/>
              <p:cNvSpPr/>
              <p:nvPr/>
            </p:nvSpPr>
            <p:spPr bwMode="auto">
              <a:xfrm>
                <a:off x="-306388"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35" name="Rectangle 1034"/>
              <p:cNvSpPr/>
              <p:nvPr userDrawn="1"/>
            </p:nvSpPr>
            <p:spPr bwMode="auto">
              <a:xfrm>
                <a:off x="15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36" name="Rectangle 1035"/>
              <p:cNvSpPr/>
              <p:nvPr userDrawn="1"/>
            </p:nvSpPr>
            <p:spPr bwMode="auto">
              <a:xfrm>
                <a:off x="60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37" name="Rectangle 1036"/>
              <p:cNvSpPr/>
              <p:nvPr userDrawn="1"/>
            </p:nvSpPr>
            <p:spPr bwMode="auto">
              <a:xfrm>
                <a:off x="1065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38" name="Rectangle 1037"/>
              <p:cNvSpPr/>
              <p:nvPr userDrawn="1"/>
            </p:nvSpPr>
            <p:spPr bwMode="auto">
              <a:xfrm>
                <a:off x="1522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39" name="Rectangle 1038"/>
              <p:cNvSpPr/>
              <p:nvPr userDrawn="1"/>
            </p:nvSpPr>
            <p:spPr bwMode="auto">
              <a:xfrm>
                <a:off x="1979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40" name="Rectangle 1039"/>
              <p:cNvSpPr/>
              <p:nvPr userDrawn="1"/>
            </p:nvSpPr>
            <p:spPr bwMode="auto">
              <a:xfrm>
                <a:off x="2436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41" name="Rectangle 1040"/>
              <p:cNvSpPr/>
              <p:nvPr/>
            </p:nvSpPr>
            <p:spPr bwMode="auto">
              <a:xfrm>
                <a:off x="2894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42" name="Rectangle 1041"/>
              <p:cNvSpPr/>
              <p:nvPr userDrawn="1"/>
            </p:nvSpPr>
            <p:spPr bwMode="auto">
              <a:xfrm>
                <a:off x="3351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43" name="Rectangle 1042"/>
              <p:cNvSpPr/>
              <p:nvPr userDrawn="1"/>
            </p:nvSpPr>
            <p:spPr bwMode="auto">
              <a:xfrm>
                <a:off x="3808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44" name="Rectangle 1043"/>
              <p:cNvSpPr/>
              <p:nvPr userDrawn="1"/>
            </p:nvSpPr>
            <p:spPr bwMode="auto">
              <a:xfrm>
                <a:off x="4265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45" name="Rectangle 1044"/>
              <p:cNvSpPr/>
              <p:nvPr userDrawn="1"/>
            </p:nvSpPr>
            <p:spPr bwMode="auto">
              <a:xfrm>
                <a:off x="4722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46" name="Rectangle 1045"/>
              <p:cNvSpPr/>
              <p:nvPr userDrawn="1"/>
            </p:nvSpPr>
            <p:spPr bwMode="auto">
              <a:xfrm>
                <a:off x="5180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47" name="Rectangle 1046"/>
              <p:cNvSpPr/>
              <p:nvPr userDrawn="1"/>
            </p:nvSpPr>
            <p:spPr bwMode="auto">
              <a:xfrm>
                <a:off x="5637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48" name="Rectangle 1047"/>
              <p:cNvSpPr/>
              <p:nvPr/>
            </p:nvSpPr>
            <p:spPr bwMode="auto">
              <a:xfrm>
                <a:off x="6094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49" name="Rectangle 1048"/>
              <p:cNvSpPr/>
              <p:nvPr userDrawn="1"/>
            </p:nvSpPr>
            <p:spPr bwMode="auto">
              <a:xfrm>
                <a:off x="6551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50" name="Rectangle 1049"/>
              <p:cNvSpPr/>
              <p:nvPr userDrawn="1"/>
            </p:nvSpPr>
            <p:spPr bwMode="auto">
              <a:xfrm>
                <a:off x="7008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51" name="Rectangle 1050"/>
              <p:cNvSpPr/>
              <p:nvPr userDrawn="1"/>
            </p:nvSpPr>
            <p:spPr bwMode="auto">
              <a:xfrm>
                <a:off x="7466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52" name="Rectangle 1051"/>
              <p:cNvSpPr/>
              <p:nvPr userDrawn="1"/>
            </p:nvSpPr>
            <p:spPr bwMode="auto">
              <a:xfrm>
                <a:off x="7923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53" name="Rectangle 1052"/>
              <p:cNvSpPr/>
              <p:nvPr userDrawn="1"/>
            </p:nvSpPr>
            <p:spPr bwMode="auto">
              <a:xfrm>
                <a:off x="8380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54" name="Rectangle 1053"/>
              <p:cNvSpPr/>
              <p:nvPr userDrawn="1"/>
            </p:nvSpPr>
            <p:spPr bwMode="auto">
              <a:xfrm>
                <a:off x="8837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55" name="Rectangle 1054"/>
              <p:cNvSpPr/>
              <p:nvPr/>
            </p:nvSpPr>
            <p:spPr bwMode="auto">
              <a:xfrm>
                <a:off x="9294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56" name="Rectangle 1055"/>
              <p:cNvSpPr/>
              <p:nvPr userDrawn="1"/>
            </p:nvSpPr>
            <p:spPr bwMode="auto">
              <a:xfrm>
                <a:off x="9752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57" name="Rectangle 1056"/>
              <p:cNvSpPr/>
              <p:nvPr userDrawn="1"/>
            </p:nvSpPr>
            <p:spPr bwMode="auto">
              <a:xfrm>
                <a:off x="102092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58" name="Rectangle 1057"/>
              <p:cNvSpPr/>
              <p:nvPr userDrawn="1"/>
            </p:nvSpPr>
            <p:spPr bwMode="auto">
              <a:xfrm>
                <a:off x="106664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59" name="Rectangle 1058"/>
              <p:cNvSpPr/>
              <p:nvPr userDrawn="1"/>
            </p:nvSpPr>
            <p:spPr bwMode="auto">
              <a:xfrm>
                <a:off x="111236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60" name="Rectangle 1059"/>
              <p:cNvSpPr/>
              <p:nvPr userDrawn="1"/>
            </p:nvSpPr>
            <p:spPr bwMode="auto">
              <a:xfrm>
                <a:off x="115808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61" name="Rectangle 1060"/>
              <p:cNvSpPr/>
              <p:nvPr userDrawn="1"/>
            </p:nvSpPr>
            <p:spPr bwMode="auto">
              <a:xfrm>
                <a:off x="12038012" y="62453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62" name="Rectangle 1061"/>
              <p:cNvSpPr/>
              <p:nvPr/>
            </p:nvSpPr>
            <p:spPr bwMode="auto">
              <a:xfrm>
                <a:off x="-306388"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63" name="Rectangle 1062"/>
              <p:cNvSpPr/>
              <p:nvPr userDrawn="1"/>
            </p:nvSpPr>
            <p:spPr bwMode="auto">
              <a:xfrm>
                <a:off x="15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64" name="Rectangle 1063"/>
              <p:cNvSpPr/>
              <p:nvPr userDrawn="1"/>
            </p:nvSpPr>
            <p:spPr bwMode="auto">
              <a:xfrm>
                <a:off x="60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65" name="Rectangle 1064"/>
              <p:cNvSpPr/>
              <p:nvPr userDrawn="1"/>
            </p:nvSpPr>
            <p:spPr bwMode="auto">
              <a:xfrm>
                <a:off x="1065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66" name="Rectangle 1065"/>
              <p:cNvSpPr/>
              <p:nvPr userDrawn="1"/>
            </p:nvSpPr>
            <p:spPr bwMode="auto">
              <a:xfrm>
                <a:off x="1522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67" name="Rectangle 1066"/>
              <p:cNvSpPr/>
              <p:nvPr userDrawn="1"/>
            </p:nvSpPr>
            <p:spPr bwMode="auto">
              <a:xfrm>
                <a:off x="1979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68" name="Rectangle 1067"/>
              <p:cNvSpPr/>
              <p:nvPr userDrawn="1"/>
            </p:nvSpPr>
            <p:spPr bwMode="auto">
              <a:xfrm>
                <a:off x="2436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69" name="Rectangle 1068"/>
              <p:cNvSpPr/>
              <p:nvPr/>
            </p:nvSpPr>
            <p:spPr bwMode="auto">
              <a:xfrm>
                <a:off x="2894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70" name="Rectangle 1069"/>
              <p:cNvSpPr/>
              <p:nvPr userDrawn="1"/>
            </p:nvSpPr>
            <p:spPr bwMode="auto">
              <a:xfrm>
                <a:off x="3351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71" name="Rectangle 1070"/>
              <p:cNvSpPr/>
              <p:nvPr userDrawn="1"/>
            </p:nvSpPr>
            <p:spPr bwMode="auto">
              <a:xfrm>
                <a:off x="3808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72" name="Rectangle 1071"/>
              <p:cNvSpPr/>
              <p:nvPr userDrawn="1"/>
            </p:nvSpPr>
            <p:spPr bwMode="auto">
              <a:xfrm>
                <a:off x="4265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73" name="Rectangle 1072"/>
              <p:cNvSpPr/>
              <p:nvPr userDrawn="1"/>
            </p:nvSpPr>
            <p:spPr bwMode="auto">
              <a:xfrm>
                <a:off x="4722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74" name="Rectangle 1073"/>
              <p:cNvSpPr/>
              <p:nvPr userDrawn="1"/>
            </p:nvSpPr>
            <p:spPr bwMode="auto">
              <a:xfrm>
                <a:off x="5180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75" name="Rectangle 1074"/>
              <p:cNvSpPr/>
              <p:nvPr userDrawn="1"/>
            </p:nvSpPr>
            <p:spPr bwMode="auto">
              <a:xfrm>
                <a:off x="5637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76" name="Rectangle 1075"/>
              <p:cNvSpPr/>
              <p:nvPr/>
            </p:nvSpPr>
            <p:spPr bwMode="auto">
              <a:xfrm>
                <a:off x="6094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77" name="Rectangle 1076"/>
              <p:cNvSpPr/>
              <p:nvPr userDrawn="1"/>
            </p:nvSpPr>
            <p:spPr bwMode="auto">
              <a:xfrm>
                <a:off x="6551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78" name="Rectangle 1077"/>
              <p:cNvSpPr/>
              <p:nvPr userDrawn="1"/>
            </p:nvSpPr>
            <p:spPr bwMode="auto">
              <a:xfrm>
                <a:off x="7008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79" name="Rectangle 1078"/>
              <p:cNvSpPr/>
              <p:nvPr userDrawn="1"/>
            </p:nvSpPr>
            <p:spPr bwMode="auto">
              <a:xfrm>
                <a:off x="7466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80" name="Rectangle 1079"/>
              <p:cNvSpPr/>
              <p:nvPr userDrawn="1"/>
            </p:nvSpPr>
            <p:spPr bwMode="auto">
              <a:xfrm>
                <a:off x="7923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81" name="Rectangle 1080"/>
              <p:cNvSpPr/>
              <p:nvPr userDrawn="1"/>
            </p:nvSpPr>
            <p:spPr bwMode="auto">
              <a:xfrm>
                <a:off x="8380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82" name="Rectangle 1081"/>
              <p:cNvSpPr/>
              <p:nvPr userDrawn="1"/>
            </p:nvSpPr>
            <p:spPr bwMode="auto">
              <a:xfrm>
                <a:off x="8837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83" name="Rectangle 1082"/>
              <p:cNvSpPr/>
              <p:nvPr/>
            </p:nvSpPr>
            <p:spPr bwMode="auto">
              <a:xfrm>
                <a:off x="9294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84" name="Rectangle 1083"/>
              <p:cNvSpPr/>
              <p:nvPr userDrawn="1"/>
            </p:nvSpPr>
            <p:spPr bwMode="auto">
              <a:xfrm>
                <a:off x="9752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85" name="Rectangle 1084"/>
              <p:cNvSpPr/>
              <p:nvPr userDrawn="1"/>
            </p:nvSpPr>
            <p:spPr bwMode="auto">
              <a:xfrm>
                <a:off x="102092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86" name="Rectangle 1085"/>
              <p:cNvSpPr/>
              <p:nvPr userDrawn="1"/>
            </p:nvSpPr>
            <p:spPr bwMode="auto">
              <a:xfrm>
                <a:off x="106664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87" name="Rectangle 1086"/>
              <p:cNvSpPr/>
              <p:nvPr userDrawn="1"/>
            </p:nvSpPr>
            <p:spPr bwMode="auto">
              <a:xfrm>
                <a:off x="111236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88" name="Rectangle 1087"/>
              <p:cNvSpPr/>
              <p:nvPr userDrawn="1"/>
            </p:nvSpPr>
            <p:spPr bwMode="auto">
              <a:xfrm>
                <a:off x="115808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1089" name="Rectangle 1088"/>
              <p:cNvSpPr/>
              <p:nvPr userDrawn="1"/>
            </p:nvSpPr>
            <p:spPr bwMode="auto">
              <a:xfrm>
                <a:off x="12038012" y="6702552"/>
                <a:ext cx="457200" cy="457200"/>
              </a:xfrm>
              <a:prstGeom prst="rect">
                <a:avLst/>
              </a:prstGeom>
              <a:noFill/>
              <a:ln w="3175">
                <a:solidFill>
                  <a:srgbClr val="292929">
                    <a:alpha val="7000"/>
                  </a:srgb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grpSp>
        <p:grpSp>
          <p:nvGrpSpPr>
            <p:cNvPr id="1114" name="grid lines - 1&quot; - horizontal"/>
            <p:cNvGrpSpPr/>
            <p:nvPr userDrawn="1"/>
          </p:nvGrpSpPr>
          <p:grpSpPr>
            <a:xfrm>
              <a:off x="-304396" y="-228600"/>
              <a:ext cx="12801600" cy="7315200"/>
              <a:chOff x="-304396" y="-228600"/>
              <a:chExt cx="12801600" cy="7315200"/>
            </a:xfrm>
          </p:grpSpPr>
          <p:cxnSp>
            <p:nvCxnSpPr>
              <p:cNvPr id="1105" name="Straight Connector 1104"/>
              <p:cNvCxnSpPr/>
              <p:nvPr userDrawn="1"/>
            </p:nvCxnSpPr>
            <p:spPr>
              <a:xfrm rot="16200000" flipV="1">
                <a:off x="6096404" y="-2971800"/>
                <a:ext cx="0" cy="128016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p:cNvCxnSpPr/>
              <p:nvPr userDrawn="1"/>
            </p:nvCxnSpPr>
            <p:spPr>
              <a:xfrm rot="16200000" flipV="1">
                <a:off x="6096404" y="-2057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p:cNvCxnSpPr/>
              <p:nvPr userDrawn="1"/>
            </p:nvCxnSpPr>
            <p:spPr>
              <a:xfrm rot="16200000" flipV="1">
                <a:off x="6096404" y="-1143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p:cNvCxnSpPr/>
              <p:nvPr userDrawn="1"/>
            </p:nvCxnSpPr>
            <p:spPr>
              <a:xfrm rot="16200000" flipV="1">
                <a:off x="6096404" y="-228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p:cNvCxnSpPr/>
              <p:nvPr userDrawn="1"/>
            </p:nvCxnSpPr>
            <p:spPr>
              <a:xfrm rot="16200000" flipV="1">
                <a:off x="6096404" y="6858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p:cNvCxnSpPr/>
              <p:nvPr userDrawn="1"/>
            </p:nvCxnSpPr>
            <p:spPr>
              <a:xfrm rot="16200000" flipV="1">
                <a:off x="6096404" y="-38862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p:cNvCxnSpPr/>
              <p:nvPr userDrawn="1"/>
            </p:nvCxnSpPr>
            <p:spPr>
              <a:xfrm rot="16200000" flipV="1">
                <a:off x="6096404" y="-48006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p:cNvCxnSpPr/>
              <p:nvPr userDrawn="1"/>
            </p:nvCxnSpPr>
            <p:spPr>
              <a:xfrm rot="16200000" flipV="1">
                <a:off x="6096404" y="-57150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p:cNvCxnSpPr/>
              <p:nvPr userDrawn="1"/>
            </p:nvCxnSpPr>
            <p:spPr>
              <a:xfrm rot="16200000" flipV="1">
                <a:off x="6096404" y="-6629400"/>
                <a:ext cx="0" cy="128016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nvGrpSpPr>
            <p:cNvPr id="1117" name="grid lines - 1&quot; - vertical"/>
            <p:cNvGrpSpPr/>
            <p:nvPr userDrawn="1"/>
          </p:nvGrpSpPr>
          <p:grpSpPr>
            <a:xfrm>
              <a:off x="-304396" y="-228600"/>
              <a:ext cx="12799608" cy="7315200"/>
              <a:chOff x="-304396" y="-228600"/>
              <a:chExt cx="12799608" cy="7315200"/>
            </a:xfrm>
          </p:grpSpPr>
          <p:cxnSp>
            <p:nvCxnSpPr>
              <p:cNvPr id="1091" name="Straight Connector 1090"/>
              <p:cNvCxnSpPr/>
              <p:nvPr userDrawn="1"/>
            </p:nvCxnSpPr>
            <p:spPr>
              <a:xfrm>
                <a:off x="6096404" y="-228600"/>
                <a:ext cx="0" cy="7315200"/>
              </a:xfrm>
              <a:prstGeom prst="line">
                <a:avLst/>
              </a:prstGeom>
              <a:ln>
                <a:solidFill>
                  <a:srgbClr val="292929">
                    <a:alpha val="59000"/>
                  </a:srgbClr>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p:cNvCxnSpPr/>
              <p:nvPr userDrawn="1"/>
            </p:nvCxnSpPr>
            <p:spPr>
              <a:xfrm>
                <a:off x="884060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p:cNvCxnSpPr/>
              <p:nvPr userDrawn="1"/>
            </p:nvCxnSpPr>
            <p:spPr>
              <a:xfrm>
                <a:off x="701113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p:cNvCxnSpPr/>
              <p:nvPr userDrawn="1"/>
            </p:nvCxnSpPr>
            <p:spPr>
              <a:xfrm>
                <a:off x="792586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p:cNvCxnSpPr/>
              <p:nvPr userDrawn="1"/>
            </p:nvCxnSpPr>
            <p:spPr>
              <a:xfrm>
                <a:off x="975533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p:cNvCxnSpPr/>
              <p:nvPr userDrawn="1"/>
            </p:nvCxnSpPr>
            <p:spPr>
              <a:xfrm>
                <a:off x="1067006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p:cNvCxnSpPr/>
              <p:nvPr userDrawn="1"/>
            </p:nvCxnSpPr>
            <p:spPr>
              <a:xfrm>
                <a:off x="1158479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p:cNvCxnSpPr/>
              <p:nvPr userDrawn="1"/>
            </p:nvCxnSpPr>
            <p:spPr>
              <a:xfrm>
                <a:off x="518167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p:cNvCxnSpPr/>
              <p:nvPr userDrawn="1"/>
            </p:nvCxnSpPr>
            <p:spPr>
              <a:xfrm>
                <a:off x="4266940"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p:cNvCxnSpPr/>
              <p:nvPr userDrawn="1"/>
            </p:nvCxnSpPr>
            <p:spPr>
              <a:xfrm>
                <a:off x="3352208"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p:cNvCxnSpPr/>
              <p:nvPr userDrawn="1"/>
            </p:nvCxnSpPr>
            <p:spPr>
              <a:xfrm>
                <a:off x="243747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p:cNvCxnSpPr/>
              <p:nvPr userDrawn="1"/>
            </p:nvCxnSpPr>
            <p:spPr>
              <a:xfrm>
                <a:off x="1522744"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p:cNvCxnSpPr/>
              <p:nvPr userDrawn="1"/>
            </p:nvCxnSpPr>
            <p:spPr>
              <a:xfrm>
                <a:off x="6080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p:cNvCxnSpPr/>
              <p:nvPr userDrawn="1"/>
            </p:nvCxnSpPr>
            <p:spPr>
              <a:xfrm>
                <a:off x="-304396"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userDrawn="1"/>
            </p:nvCxnSpPr>
            <p:spPr>
              <a:xfrm>
                <a:off x="12495212" y="-228600"/>
                <a:ext cx="0" cy="7315200"/>
              </a:xfrm>
              <a:prstGeom prst="line">
                <a:avLst/>
              </a:prstGeom>
              <a:ln>
                <a:solidFill>
                  <a:srgbClr val="292929">
                    <a:alpha val="20000"/>
                  </a:srgbClr>
                </a:solidFill>
              </a:ln>
            </p:spPr>
            <p:style>
              <a:lnRef idx="1">
                <a:schemeClr val="accent1"/>
              </a:lnRef>
              <a:fillRef idx="0">
                <a:schemeClr val="accent1"/>
              </a:fillRef>
              <a:effectRef idx="0">
                <a:schemeClr val="accent1"/>
              </a:effectRef>
              <a:fontRef idx="minor">
                <a:schemeClr val="tx1"/>
              </a:fontRef>
            </p:style>
          </p:cxnSp>
        </p:grpSp>
      </p:grpSp>
      <p:sp>
        <p:nvSpPr>
          <p:cNvPr id="543" name="Text Placeholder"/>
          <p:cNvSpPr>
            <a:spLocks noGrp="1"/>
          </p:cNvSpPr>
          <p:nvPr>
            <p:ph type="body" idx="1"/>
          </p:nvPr>
        </p:nvSpPr>
        <p:spPr>
          <a:xfrm>
            <a:off x="608012" y="1446213"/>
            <a:ext cx="10972800" cy="157444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p:cNvSpPr>
            <a:spLocks noGrp="1"/>
          </p:cNvSpPr>
          <p:nvPr>
            <p:ph type="title"/>
          </p:nvPr>
        </p:nvSpPr>
        <p:spPr>
          <a:xfrm>
            <a:off x="608013" y="422701"/>
            <a:ext cx="10972799" cy="830997"/>
          </a:xfrm>
          <a:prstGeom prst="rect">
            <a:avLst/>
          </a:prstGeom>
        </p:spPr>
        <p:txBody>
          <a:bodyPr vert="horz" wrap="square" lIns="0" tIns="0" rIns="0" bIns="0" rtlCol="0" anchor="t">
            <a:spAutoFit/>
          </a:bodyPr>
          <a:lstStyle/>
          <a:p>
            <a:r>
              <a:rPr lang="en-US" dirty="0"/>
              <a:t>Click to edit Master title style</a:t>
            </a:r>
          </a:p>
        </p:txBody>
      </p:sp>
    </p:spTree>
    <p:extLst>
      <p:ext uri="{BB962C8B-B14F-4D97-AF65-F5344CB8AC3E}">
        <p14:creationId xmlns:p14="http://schemas.microsoft.com/office/powerpoint/2010/main" val="3211246215"/>
      </p:ext>
    </p:extLst>
  </p:cSld>
  <p:clrMap bg1="lt1" tx1="dk1" bg2="lt2" tx2="dk2" accent1="accent1" accent2="accent2" accent3="accent3" accent4="accent4" accent5="accent5" accent6="accent6" hlink="hlink" folHlink="folHlink"/>
  <p:sldLayoutIdLst>
    <p:sldLayoutId id="2147483754" r:id="rId1"/>
    <p:sldLayoutId id="2147483756" r:id="rId2"/>
    <p:sldLayoutId id="2147483765" r:id="rId3"/>
    <p:sldLayoutId id="2147483772" r:id="rId4"/>
    <p:sldLayoutId id="2147483766" r:id="rId5"/>
    <p:sldLayoutId id="2147483768" r:id="rId6"/>
    <p:sldLayoutId id="2147483769" r:id="rId7"/>
    <p:sldLayoutId id="2147483767" r:id="rId8"/>
    <p:sldLayoutId id="2147483770" r:id="rId9"/>
    <p:sldLayoutId id="2147483771" r:id="rId10"/>
    <p:sldLayoutId id="2147483757" r:id="rId11"/>
    <p:sldLayoutId id="2147483758" r:id="rId12"/>
    <p:sldLayoutId id="2147483759" r:id="rId13"/>
    <p:sldLayoutId id="2147483777" r:id="rId14"/>
    <p:sldLayoutId id="2147483775" r:id="rId15"/>
    <p:sldLayoutId id="2147483778" r:id="rId16"/>
    <p:sldLayoutId id="2147483760" r:id="rId17"/>
    <p:sldLayoutId id="2147483776" r:id="rId18"/>
    <p:sldLayoutId id="2147483762" r:id="rId19"/>
    <p:sldLayoutId id="2147483763" r:id="rId20"/>
    <p:sldLayoutId id="2147483791" r:id="rId21"/>
    <p:sldLayoutId id="2147483792" r:id="rId22"/>
    <p:sldLayoutId id="2147483793" r:id="rId23"/>
    <p:sldLayoutId id="2147483794" r:id="rId24"/>
    <p:sldLayoutId id="2147483795" r:id="rId25"/>
  </p:sldLayoutIdLst>
  <p:transition>
    <p:fade/>
  </p:transition>
  <p:txStyles>
    <p:titleStyle>
      <a:lvl1pPr algn="l" defTabSz="914363" rtl="0" eaLnBrk="1" latinLnBrk="0" hangingPunct="1">
        <a:lnSpc>
          <a:spcPct val="90000"/>
        </a:lnSpc>
        <a:spcBef>
          <a:spcPct val="0"/>
        </a:spcBef>
        <a:buNone/>
        <a:defRPr lang="en-US" sz="6000" b="0" kern="1200" cap="none" spc="-300" baseline="0" dirty="0">
          <a:ln w="3175">
            <a:noFill/>
          </a:ln>
          <a:gradFill flip="none" rotWithShape="1">
            <a:gsLst>
              <a:gs pos="69167">
                <a:schemeClr val="tx2"/>
              </a:gs>
              <a:gs pos="49000">
                <a:schemeClr val="tx2"/>
              </a:gs>
            </a:gsLst>
            <a:lin ang="5400000" scaled="0"/>
            <a:tileRect/>
          </a:gradFill>
          <a:effectLst/>
          <a:latin typeface="Segoe UI Light" pitchFamily="34" charset="0"/>
          <a:ea typeface="+mn-ea"/>
          <a:cs typeface="Arial" charset="0"/>
        </a:defRPr>
      </a:lvl1pPr>
    </p:titleStyle>
    <p:bodyStyle>
      <a:lvl1pPr marL="215900" indent="-215900" algn="l" defTabSz="914363" rtl="0" eaLnBrk="1" latinLnBrk="0" hangingPunct="1">
        <a:lnSpc>
          <a:spcPct val="90000"/>
        </a:lnSpc>
        <a:spcBef>
          <a:spcPct val="20000"/>
        </a:spcBef>
        <a:buClrTx/>
        <a:buSzPct val="90000"/>
        <a:buFont typeface="Arial" pitchFamily="34" charset="0"/>
        <a:buChar char="•"/>
        <a:defRPr sz="2400" kern="1200">
          <a:gradFill>
            <a:gsLst>
              <a:gs pos="2917">
                <a:schemeClr val="tx2"/>
              </a:gs>
              <a:gs pos="33000">
                <a:schemeClr val="tx2"/>
              </a:gs>
            </a:gsLst>
            <a:lin ang="5400000" scaled="0"/>
          </a:gradFill>
          <a:latin typeface="Segoe UI" pitchFamily="34" charset="0"/>
          <a:ea typeface="+mn-ea"/>
          <a:cs typeface="+mn-cs"/>
        </a:defRPr>
      </a:lvl1pPr>
      <a:lvl2pPr marL="441325" indent="-204788" algn="l" defTabSz="914363" rtl="0" eaLnBrk="1" latinLnBrk="0" hangingPunct="1">
        <a:lnSpc>
          <a:spcPct val="90000"/>
        </a:lnSpc>
        <a:spcBef>
          <a:spcPct val="20000"/>
        </a:spcBef>
        <a:buClrTx/>
        <a:buSzPct val="90000"/>
        <a:buFont typeface="Arial" pitchFamily="34" charset="0"/>
        <a:buChar char="•"/>
        <a:defRPr sz="2000" kern="1200">
          <a:gradFill>
            <a:gsLst>
              <a:gs pos="2917">
                <a:schemeClr val="tx2"/>
              </a:gs>
              <a:gs pos="33000">
                <a:schemeClr val="tx2"/>
              </a:gs>
            </a:gsLst>
            <a:lin ang="5400000" scaled="0"/>
          </a:gradFill>
          <a:latin typeface="Segoe UI Light" pitchFamily="34" charset="0"/>
          <a:ea typeface="+mn-ea"/>
          <a:cs typeface="+mn-cs"/>
        </a:defRPr>
      </a:lvl2pPr>
      <a:lvl3pPr marL="666750" indent="-214313" algn="l" defTabSz="914363" rtl="0" eaLnBrk="1" latinLnBrk="0" hangingPunct="1">
        <a:lnSpc>
          <a:spcPct val="90000"/>
        </a:lnSpc>
        <a:spcBef>
          <a:spcPct val="20000"/>
        </a:spcBef>
        <a:buClrTx/>
        <a:buSzPct val="90000"/>
        <a:buFont typeface="Arial" pitchFamily="34" charset="0"/>
        <a:buChar char="•"/>
        <a:defRPr lang="en-US" sz="1800" kern="1200" dirty="0">
          <a:gradFill>
            <a:gsLst>
              <a:gs pos="2917">
                <a:schemeClr val="tx2"/>
              </a:gs>
              <a:gs pos="33000">
                <a:schemeClr val="tx2"/>
              </a:gs>
            </a:gsLst>
            <a:lin ang="5400000" scaled="0"/>
          </a:gradFill>
          <a:latin typeface="Segoe UI Light" pitchFamily="34" charset="0"/>
          <a:ea typeface="+mn-ea"/>
          <a:cs typeface="+mn-cs"/>
        </a:defRPr>
      </a:lvl3pPr>
      <a:lvl4pPr marL="849313" indent="-182563" algn="l" defTabSz="914363" rtl="0" eaLnBrk="1" latinLnBrk="0" hangingPunct="1">
        <a:lnSpc>
          <a:spcPct val="90000"/>
        </a:lnSpc>
        <a:spcBef>
          <a:spcPct val="20000"/>
        </a:spcBef>
        <a:buClrTx/>
        <a:buSzPct val="90000"/>
        <a:buFont typeface="Arial" pitchFamily="34" charset="0"/>
        <a:buChar char="•"/>
        <a:defRPr sz="1800" kern="1200">
          <a:gradFill>
            <a:gsLst>
              <a:gs pos="2917">
                <a:schemeClr val="tx2"/>
              </a:gs>
              <a:gs pos="33000">
                <a:schemeClr val="tx2"/>
              </a:gs>
            </a:gsLst>
            <a:lin ang="5400000" scaled="0"/>
          </a:gradFill>
          <a:latin typeface="Segoe UI Light" pitchFamily="34" charset="0"/>
          <a:ea typeface="+mn-ea"/>
          <a:cs typeface="+mn-cs"/>
        </a:defRPr>
      </a:lvl4pPr>
      <a:lvl5pPr marL="1042988" indent="-182563" algn="l" defTabSz="914363" rtl="0" eaLnBrk="1" latinLnBrk="0" hangingPunct="1">
        <a:lnSpc>
          <a:spcPct val="90000"/>
        </a:lnSpc>
        <a:spcBef>
          <a:spcPct val="20000"/>
        </a:spcBef>
        <a:buClrTx/>
        <a:buSzPct val="90000"/>
        <a:buFont typeface="Arial" pitchFamily="34" charset="0"/>
        <a:buChar char="•"/>
        <a:defRPr sz="1800" kern="1200">
          <a:gradFill>
            <a:gsLst>
              <a:gs pos="2917">
                <a:schemeClr val="tx2"/>
              </a:gs>
              <a:gs pos="33000">
                <a:schemeClr val="tx2"/>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37.jpeg"/><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40.jpeg"/><Relationship Id="rId4" Type="http://schemas.openxmlformats.org/officeDocument/2006/relationships/image" Target="../media/image39.jpeg"/></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3.xml"/><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26.jpe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Large Photo"/>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631564" y="1143000"/>
            <a:ext cx="4575571" cy="345393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1" name="Rectangle for Speaker Name"/>
          <p:cNvSpPr/>
          <p:nvPr/>
        </p:nvSpPr>
        <p:spPr bwMode="gray">
          <a:xfrm>
            <a:off x="7335268" y="3493007"/>
            <a:ext cx="2221992" cy="22219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6000" b="1" dirty="0">
              <a:solidFill>
                <a:srgbClr val="FFFFFF"/>
              </a:solidFill>
              <a:latin typeface="Segoe UI" pitchFamily="34" charset="0"/>
            </a:endParaRPr>
          </a:p>
        </p:txBody>
      </p:sp>
      <p:sp>
        <p:nvSpPr>
          <p:cNvPr id="202" name="top right small rectangle"/>
          <p:cNvSpPr/>
          <p:nvPr/>
        </p:nvSpPr>
        <p:spPr bwMode="gray">
          <a:xfrm>
            <a:off x="7335268" y="1143000"/>
            <a:ext cx="2221992" cy="222199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6000" b="1" dirty="0">
              <a:solidFill>
                <a:srgbClr val="FFFFFF"/>
              </a:solidFill>
              <a:latin typeface="Segoe UI" pitchFamily="34" charset="0"/>
            </a:endParaRPr>
          </a:p>
        </p:txBody>
      </p:sp>
      <p:sp>
        <p:nvSpPr>
          <p:cNvPr id="205" name="Speaker Name text"/>
          <p:cNvSpPr txBox="1">
            <a:spLocks/>
          </p:cNvSpPr>
          <p:nvPr/>
        </p:nvSpPr>
        <p:spPr bwMode="gray">
          <a:xfrm>
            <a:off x="7335268" y="1873579"/>
            <a:ext cx="2221992" cy="824841"/>
          </a:xfrm>
          <a:prstGeom prst="rect">
            <a:avLst/>
          </a:prstGeom>
          <a:noFill/>
        </p:spPr>
        <p:txBody>
          <a:bodyPr wrap="square" lIns="137160" rIns="137160" anchor="ctr" anchorCtr="0">
            <a:spAutoFit/>
          </a:bodyPr>
          <a:lstStyle>
            <a:lvl1pPr marL="0" indent="0" algn="l" defTabSz="914363" rtl="0" eaLnBrk="1" latinLnBrk="0" hangingPunct="1">
              <a:lnSpc>
                <a:spcPct val="85000"/>
              </a:lnSpc>
              <a:spcBef>
                <a:spcPts val="0"/>
              </a:spcBef>
              <a:buSzPct val="90000"/>
              <a:buFont typeface="Arial" pitchFamily="34" charset="0"/>
              <a:buNone/>
              <a:defRPr sz="2800" kern="1200" spc="-30" baseline="0">
                <a:gradFill>
                  <a:gsLst>
                    <a:gs pos="1250">
                      <a:srgbClr val="FFFFFF"/>
                    </a:gs>
                    <a:gs pos="6250">
                      <a:srgbClr val="FFFFFF"/>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Segoe UI" pitchFamily="34" charset="0"/>
              </a:rPr>
              <a:t>Tarun Singh Bisht</a:t>
            </a:r>
          </a:p>
        </p:txBody>
      </p:sp>
      <p:sp>
        <p:nvSpPr>
          <p:cNvPr id="210" name="small box shadow"/>
          <p:cNvSpPr/>
          <p:nvPr/>
        </p:nvSpPr>
        <p:spPr bwMode="auto">
          <a:xfrm>
            <a:off x="7335268" y="5714999"/>
            <a:ext cx="2221992" cy="685801"/>
          </a:xfrm>
          <a:prstGeom prst="rect">
            <a:avLst/>
          </a:prstGeom>
          <a:solidFill>
            <a:srgbClr val="000000">
              <a:alpha val="10000"/>
            </a:srgbClr>
          </a:solidFill>
          <a:ln>
            <a:noFill/>
            <a:headEnd type="none" w="med" len="med"/>
            <a:tailEnd type="none" w="med" len="med"/>
          </a:ln>
          <a:effectLst>
            <a:softEdge rad="241300"/>
          </a:effectLst>
        </p:spPr>
        <p:style>
          <a:lnRef idx="2">
            <a:schemeClr val="accent5"/>
          </a:lnRef>
          <a:fillRef idx="1">
            <a:schemeClr val="lt1"/>
          </a:fillRef>
          <a:effectRef idx="0">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3" name="Rectangle 2"/>
          <p:cNvSpPr/>
          <p:nvPr/>
        </p:nvSpPr>
        <p:spPr bwMode="auto">
          <a:xfrm>
            <a:off x="2631564" y="1143000"/>
            <a:ext cx="4572000" cy="3456432"/>
          </a:xfrm>
          <a:prstGeom prst="rect">
            <a:avLst/>
          </a:prstGeom>
          <a:gradFill flip="none" rotWithShape="1">
            <a:gsLst>
              <a:gs pos="100000">
                <a:schemeClr val="tx1">
                  <a:alpha val="35000"/>
                </a:schemeClr>
              </a:gs>
              <a:gs pos="0">
                <a:schemeClr val="tx1">
                  <a:alpha val="10000"/>
                </a:schemeClr>
              </a:gs>
            </a:gsLst>
            <a:path path="circle">
              <a:fillToRect l="50000" t="50000" r="50000" b="50000"/>
            </a:path>
            <a:tileRect/>
          </a:gra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204" name="MS logo - EMF - can be recolored or animated to change color"/>
          <p:cNvSpPr>
            <a:spLocks noEditPoints="1"/>
          </p:cNvSpPr>
          <p:nvPr/>
        </p:nvSpPr>
        <p:spPr bwMode="gray">
          <a:xfrm>
            <a:off x="8086365" y="5284787"/>
            <a:ext cx="1297050" cy="218154"/>
          </a:xfrm>
          <a:custGeom>
            <a:avLst/>
            <a:gdLst>
              <a:gd name="T0" fmla="*/ 347 w 2773"/>
              <a:gd name="T1" fmla="*/ 444 h 464"/>
              <a:gd name="T2" fmla="*/ 281 w 2773"/>
              <a:gd name="T3" fmla="*/ 444 h 464"/>
              <a:gd name="T4" fmla="*/ 186 w 2773"/>
              <a:gd name="T5" fmla="*/ 208 h 464"/>
              <a:gd name="T6" fmla="*/ 0 w 2773"/>
              <a:gd name="T7" fmla="*/ 444 h 464"/>
              <a:gd name="T8" fmla="*/ 271 w 2773"/>
              <a:gd name="T9" fmla="*/ 6 h 464"/>
              <a:gd name="T10" fmla="*/ 396 w 2773"/>
              <a:gd name="T11" fmla="*/ 6 h 464"/>
              <a:gd name="T12" fmla="*/ 473 w 2773"/>
              <a:gd name="T13" fmla="*/ 444 h 464"/>
              <a:gd name="T14" fmla="*/ 502 w 2773"/>
              <a:gd name="T15" fmla="*/ 443 h 464"/>
              <a:gd name="T16" fmla="*/ 693 w 2773"/>
              <a:gd name="T17" fmla="*/ 119 h 464"/>
              <a:gd name="T18" fmla="*/ 702 w 2773"/>
              <a:gd name="T19" fmla="*/ 77 h 464"/>
              <a:gd name="T20" fmla="*/ 600 w 2773"/>
              <a:gd name="T21" fmla="*/ 6 h 464"/>
              <a:gd name="T22" fmla="*/ 702 w 2773"/>
              <a:gd name="T23" fmla="*/ 77 h 464"/>
              <a:gd name="T24" fmla="*/ 869 w 2773"/>
              <a:gd name="T25" fmla="*/ 188 h 464"/>
              <a:gd name="T26" fmla="*/ 882 w 2773"/>
              <a:gd name="T27" fmla="*/ 324 h 464"/>
              <a:gd name="T28" fmla="*/ 805 w 2773"/>
              <a:gd name="T29" fmla="*/ 453 h 464"/>
              <a:gd name="T30" fmla="*/ 1024 w 2773"/>
              <a:gd name="T31" fmla="*/ 240 h 464"/>
              <a:gd name="T32" fmla="*/ 1252 w 2773"/>
              <a:gd name="T33" fmla="*/ 184 h 464"/>
              <a:gd name="T34" fmla="*/ 1569 w 2773"/>
              <a:gd name="T35" fmla="*/ 282 h 464"/>
              <a:gd name="T36" fmla="*/ 1454 w 2773"/>
              <a:gd name="T37" fmla="*/ 332 h 464"/>
              <a:gd name="T38" fmla="*/ 1725 w 2773"/>
              <a:gd name="T39" fmla="*/ 381 h 464"/>
              <a:gd name="T40" fmla="*/ 1595 w 2773"/>
              <a:gd name="T41" fmla="*/ 202 h 464"/>
              <a:gd name="T42" fmla="*/ 1904 w 2773"/>
              <a:gd name="T43" fmla="*/ 214 h 464"/>
              <a:gd name="T44" fmla="*/ 1753 w 2773"/>
              <a:gd name="T45" fmla="*/ 172 h 464"/>
              <a:gd name="T46" fmla="*/ 1893 w 2773"/>
              <a:gd name="T47" fmla="*/ 326 h 464"/>
              <a:gd name="T48" fmla="*/ 1545 w 2773"/>
              <a:gd name="T49" fmla="*/ 348 h 464"/>
              <a:gd name="T50" fmla="*/ 1230 w 2773"/>
              <a:gd name="T51" fmla="*/ 218 h 464"/>
              <a:gd name="T52" fmla="*/ 1103 w 2773"/>
              <a:gd name="T53" fmla="*/ 444 h 464"/>
              <a:gd name="T54" fmla="*/ 1064 w 2773"/>
              <a:gd name="T55" fmla="*/ 119 h 464"/>
              <a:gd name="T56" fmla="*/ 1161 w 2773"/>
              <a:gd name="T57" fmla="*/ 159 h 464"/>
              <a:gd name="T58" fmla="*/ 1271 w 2773"/>
              <a:gd name="T59" fmla="*/ 113 h 464"/>
              <a:gd name="T60" fmla="*/ 1359 w 2773"/>
              <a:gd name="T61" fmla="*/ 371 h 464"/>
              <a:gd name="T62" fmla="*/ 1359 w 2773"/>
              <a:gd name="T63" fmla="*/ 371 h 464"/>
              <a:gd name="T64" fmla="*/ 2128 w 2773"/>
              <a:gd name="T65" fmla="*/ 106 h 464"/>
              <a:gd name="T66" fmla="*/ 2057 w 2773"/>
              <a:gd name="T67" fmla="*/ 371 h 464"/>
              <a:gd name="T68" fmla="*/ 2057 w 2773"/>
              <a:gd name="T69" fmla="*/ 371 h 464"/>
              <a:gd name="T70" fmla="*/ 2610 w 2773"/>
              <a:gd name="T71" fmla="*/ 194 h 464"/>
              <a:gd name="T72" fmla="*/ 2579 w 2773"/>
              <a:gd name="T73" fmla="*/ 360 h 464"/>
              <a:gd name="T74" fmla="*/ 2612 w 2773"/>
              <a:gd name="T75" fmla="*/ 442 h 464"/>
              <a:gd name="T76" fmla="*/ 2466 w 2773"/>
              <a:gd name="T77" fmla="*/ 358 h 464"/>
              <a:gd name="T78" fmla="*/ 2437 w 2773"/>
              <a:gd name="T79" fmla="*/ 194 h 464"/>
              <a:gd name="T80" fmla="*/ 2266 w 2773"/>
              <a:gd name="T81" fmla="*/ 443 h 464"/>
              <a:gd name="T82" fmla="*/ 2261 w 2773"/>
              <a:gd name="T83" fmla="*/ 194 h 464"/>
              <a:gd name="T84" fmla="*/ 2336 w 2773"/>
              <a:gd name="T85" fmla="*/ 119 h 464"/>
              <a:gd name="T86" fmla="*/ 2508 w 2773"/>
              <a:gd name="T87" fmla="*/ 11 h 464"/>
              <a:gd name="T88" fmla="*/ 2451 w 2773"/>
              <a:gd name="T89" fmla="*/ 110 h 464"/>
              <a:gd name="T90" fmla="*/ 2518 w 2773"/>
              <a:gd name="T91" fmla="*/ 119 h 464"/>
              <a:gd name="T92" fmla="*/ 2644 w 2773"/>
              <a:gd name="T93" fmla="*/ 40 h 464"/>
              <a:gd name="T94" fmla="*/ 2682 w 2773"/>
              <a:gd name="T95" fmla="*/ 119 h 464"/>
              <a:gd name="T96" fmla="*/ 2738 w 2773"/>
              <a:gd name="T97" fmla="*/ 187 h 464"/>
              <a:gd name="T98" fmla="*/ 2738 w 2773"/>
              <a:gd name="T99" fmla="*/ 116 h 464"/>
              <a:gd name="T100" fmla="*/ 2738 w 2773"/>
              <a:gd name="T101" fmla="*/ 187 h 464"/>
              <a:gd name="T102" fmla="*/ 2707 w 2773"/>
              <a:gd name="T103" fmla="*/ 151 h 464"/>
              <a:gd name="T104" fmla="*/ 2768 w 2773"/>
              <a:gd name="T105" fmla="*/ 151 h 464"/>
              <a:gd name="T106" fmla="*/ 2743 w 2773"/>
              <a:gd name="T107" fmla="*/ 153 h 464"/>
              <a:gd name="T108" fmla="*/ 2743 w 2773"/>
              <a:gd name="T109" fmla="*/ 169 h 464"/>
              <a:gd name="T110" fmla="*/ 2730 w 2773"/>
              <a:gd name="T111" fmla="*/ 153 h 464"/>
              <a:gd name="T112" fmla="*/ 2720 w 2773"/>
              <a:gd name="T113" fmla="*/ 169 h 464"/>
              <a:gd name="T114" fmla="*/ 2743 w 2773"/>
              <a:gd name="T115" fmla="*/ 131 h 464"/>
              <a:gd name="T116" fmla="*/ 2743 w 2773"/>
              <a:gd name="T117" fmla="*/ 153 h 464"/>
              <a:gd name="T118" fmla="*/ 2734 w 2773"/>
              <a:gd name="T119" fmla="*/ 136 h 464"/>
              <a:gd name="T120" fmla="*/ 2737 w 2773"/>
              <a:gd name="T121" fmla="*/ 147 h 464"/>
              <a:gd name="T122" fmla="*/ 2742 w 2773"/>
              <a:gd name="T123" fmla="*/ 13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73" h="464">
                <a:moveTo>
                  <a:pt x="473" y="444"/>
                </a:moveTo>
                <a:cubicBezTo>
                  <a:pt x="347" y="444"/>
                  <a:pt x="347" y="444"/>
                  <a:pt x="347" y="444"/>
                </a:cubicBezTo>
                <a:cubicBezTo>
                  <a:pt x="399" y="208"/>
                  <a:pt x="399" y="208"/>
                  <a:pt x="399" y="208"/>
                </a:cubicBezTo>
                <a:cubicBezTo>
                  <a:pt x="281" y="444"/>
                  <a:pt x="281" y="444"/>
                  <a:pt x="281" y="444"/>
                </a:cubicBezTo>
                <a:cubicBezTo>
                  <a:pt x="191" y="444"/>
                  <a:pt x="191" y="444"/>
                  <a:pt x="191" y="444"/>
                </a:cubicBezTo>
                <a:cubicBezTo>
                  <a:pt x="186" y="208"/>
                  <a:pt x="186" y="208"/>
                  <a:pt x="186" y="208"/>
                </a:cubicBezTo>
                <a:cubicBezTo>
                  <a:pt x="127" y="444"/>
                  <a:pt x="127" y="444"/>
                  <a:pt x="127" y="444"/>
                </a:cubicBezTo>
                <a:cubicBezTo>
                  <a:pt x="0" y="444"/>
                  <a:pt x="0" y="444"/>
                  <a:pt x="0" y="444"/>
                </a:cubicBezTo>
                <a:cubicBezTo>
                  <a:pt x="97" y="6"/>
                  <a:pt x="97" y="6"/>
                  <a:pt x="97" y="6"/>
                </a:cubicBezTo>
                <a:cubicBezTo>
                  <a:pt x="271" y="6"/>
                  <a:pt x="271" y="6"/>
                  <a:pt x="271" y="6"/>
                </a:cubicBezTo>
                <a:cubicBezTo>
                  <a:pt x="279" y="250"/>
                  <a:pt x="279" y="250"/>
                  <a:pt x="279" y="250"/>
                </a:cubicBezTo>
                <a:cubicBezTo>
                  <a:pt x="396" y="6"/>
                  <a:pt x="396" y="6"/>
                  <a:pt x="396" y="6"/>
                </a:cubicBezTo>
                <a:cubicBezTo>
                  <a:pt x="570" y="6"/>
                  <a:pt x="570" y="6"/>
                  <a:pt x="570" y="6"/>
                </a:cubicBezTo>
                <a:lnTo>
                  <a:pt x="473" y="444"/>
                </a:lnTo>
                <a:close/>
                <a:moveTo>
                  <a:pt x="621" y="444"/>
                </a:moveTo>
                <a:cubicBezTo>
                  <a:pt x="502" y="443"/>
                  <a:pt x="502" y="443"/>
                  <a:pt x="502" y="443"/>
                </a:cubicBezTo>
                <a:cubicBezTo>
                  <a:pt x="575" y="119"/>
                  <a:pt x="575" y="119"/>
                  <a:pt x="575" y="119"/>
                </a:cubicBezTo>
                <a:cubicBezTo>
                  <a:pt x="693" y="119"/>
                  <a:pt x="693" y="119"/>
                  <a:pt x="693" y="119"/>
                </a:cubicBezTo>
                <a:lnTo>
                  <a:pt x="621" y="444"/>
                </a:lnTo>
                <a:close/>
                <a:moveTo>
                  <a:pt x="702" y="77"/>
                </a:moveTo>
                <a:cubicBezTo>
                  <a:pt x="585" y="77"/>
                  <a:pt x="585" y="77"/>
                  <a:pt x="585" y="77"/>
                </a:cubicBezTo>
                <a:cubicBezTo>
                  <a:pt x="600" y="6"/>
                  <a:pt x="600" y="6"/>
                  <a:pt x="600" y="6"/>
                </a:cubicBezTo>
                <a:cubicBezTo>
                  <a:pt x="718" y="6"/>
                  <a:pt x="718" y="6"/>
                  <a:pt x="718" y="6"/>
                </a:cubicBezTo>
                <a:lnTo>
                  <a:pt x="702" y="77"/>
                </a:lnTo>
                <a:close/>
                <a:moveTo>
                  <a:pt x="902" y="240"/>
                </a:moveTo>
                <a:cubicBezTo>
                  <a:pt x="904" y="235"/>
                  <a:pt x="908" y="187"/>
                  <a:pt x="869" y="188"/>
                </a:cubicBezTo>
                <a:cubicBezTo>
                  <a:pt x="797" y="190"/>
                  <a:pt x="745" y="369"/>
                  <a:pt x="825" y="371"/>
                </a:cubicBezTo>
                <a:cubicBezTo>
                  <a:pt x="862" y="372"/>
                  <a:pt x="879" y="329"/>
                  <a:pt x="882" y="324"/>
                </a:cubicBezTo>
                <a:cubicBezTo>
                  <a:pt x="1005" y="324"/>
                  <a:pt x="1005" y="324"/>
                  <a:pt x="1005" y="324"/>
                </a:cubicBezTo>
                <a:cubicBezTo>
                  <a:pt x="1005" y="326"/>
                  <a:pt x="968" y="457"/>
                  <a:pt x="805" y="453"/>
                </a:cubicBezTo>
                <a:cubicBezTo>
                  <a:pt x="586" y="449"/>
                  <a:pt x="642" y="98"/>
                  <a:pt x="891" y="111"/>
                </a:cubicBezTo>
                <a:cubicBezTo>
                  <a:pt x="1032" y="117"/>
                  <a:pt x="1025" y="235"/>
                  <a:pt x="1024" y="240"/>
                </a:cubicBezTo>
                <a:lnTo>
                  <a:pt x="902" y="240"/>
                </a:lnTo>
                <a:close/>
                <a:moveTo>
                  <a:pt x="1252" y="184"/>
                </a:moveTo>
                <a:cubicBezTo>
                  <a:pt x="1291" y="136"/>
                  <a:pt x="1352" y="102"/>
                  <a:pt x="1431" y="106"/>
                </a:cubicBezTo>
                <a:cubicBezTo>
                  <a:pt x="1541" y="112"/>
                  <a:pt x="1587" y="193"/>
                  <a:pt x="1569" y="282"/>
                </a:cubicBezTo>
                <a:cubicBezTo>
                  <a:pt x="1567" y="291"/>
                  <a:pt x="1561" y="294"/>
                  <a:pt x="1551" y="298"/>
                </a:cubicBezTo>
                <a:cubicBezTo>
                  <a:pt x="1454" y="332"/>
                  <a:pt x="1454" y="332"/>
                  <a:pt x="1454" y="332"/>
                </a:cubicBezTo>
                <a:cubicBezTo>
                  <a:pt x="1672" y="332"/>
                  <a:pt x="1672" y="332"/>
                  <a:pt x="1672" y="332"/>
                </a:cubicBezTo>
                <a:cubicBezTo>
                  <a:pt x="1672" y="332"/>
                  <a:pt x="1655" y="382"/>
                  <a:pt x="1725" y="381"/>
                </a:cubicBezTo>
                <a:cubicBezTo>
                  <a:pt x="1773" y="381"/>
                  <a:pt x="1792" y="326"/>
                  <a:pt x="1727" y="315"/>
                </a:cubicBezTo>
                <a:cubicBezTo>
                  <a:pt x="1697" y="310"/>
                  <a:pt x="1583" y="291"/>
                  <a:pt x="1595" y="202"/>
                </a:cubicBezTo>
                <a:cubicBezTo>
                  <a:pt x="1606" y="129"/>
                  <a:pt x="1682" y="104"/>
                  <a:pt x="1765" y="105"/>
                </a:cubicBezTo>
                <a:cubicBezTo>
                  <a:pt x="1934" y="107"/>
                  <a:pt x="1902" y="207"/>
                  <a:pt x="1904" y="214"/>
                </a:cubicBezTo>
                <a:cubicBezTo>
                  <a:pt x="1791" y="214"/>
                  <a:pt x="1791" y="214"/>
                  <a:pt x="1791" y="214"/>
                </a:cubicBezTo>
                <a:cubicBezTo>
                  <a:pt x="1791" y="214"/>
                  <a:pt x="1803" y="172"/>
                  <a:pt x="1753" y="172"/>
                </a:cubicBezTo>
                <a:cubicBezTo>
                  <a:pt x="1706" y="172"/>
                  <a:pt x="1695" y="213"/>
                  <a:pt x="1748" y="225"/>
                </a:cubicBezTo>
                <a:cubicBezTo>
                  <a:pt x="1814" y="238"/>
                  <a:pt x="1888" y="242"/>
                  <a:pt x="1893" y="326"/>
                </a:cubicBezTo>
                <a:cubicBezTo>
                  <a:pt x="1894" y="350"/>
                  <a:pt x="1880" y="458"/>
                  <a:pt x="1710" y="456"/>
                </a:cubicBezTo>
                <a:cubicBezTo>
                  <a:pt x="1558" y="454"/>
                  <a:pt x="1541" y="385"/>
                  <a:pt x="1545" y="348"/>
                </a:cubicBezTo>
                <a:cubicBezTo>
                  <a:pt x="1515" y="407"/>
                  <a:pt x="1445" y="457"/>
                  <a:pt x="1352" y="454"/>
                </a:cubicBezTo>
                <a:cubicBezTo>
                  <a:pt x="1208" y="449"/>
                  <a:pt x="1178" y="318"/>
                  <a:pt x="1230" y="218"/>
                </a:cubicBezTo>
                <a:cubicBezTo>
                  <a:pt x="1204" y="219"/>
                  <a:pt x="1151" y="231"/>
                  <a:pt x="1130" y="328"/>
                </a:cubicBezTo>
                <a:cubicBezTo>
                  <a:pt x="1103" y="444"/>
                  <a:pt x="1103" y="444"/>
                  <a:pt x="1103" y="444"/>
                </a:cubicBezTo>
                <a:cubicBezTo>
                  <a:pt x="991" y="444"/>
                  <a:pt x="991" y="444"/>
                  <a:pt x="991" y="444"/>
                </a:cubicBezTo>
                <a:cubicBezTo>
                  <a:pt x="1064" y="119"/>
                  <a:pt x="1064" y="119"/>
                  <a:pt x="1064" y="119"/>
                </a:cubicBezTo>
                <a:cubicBezTo>
                  <a:pt x="1170" y="119"/>
                  <a:pt x="1170" y="119"/>
                  <a:pt x="1170" y="119"/>
                </a:cubicBezTo>
                <a:cubicBezTo>
                  <a:pt x="1161" y="159"/>
                  <a:pt x="1161" y="159"/>
                  <a:pt x="1161" y="159"/>
                </a:cubicBezTo>
                <a:cubicBezTo>
                  <a:pt x="1176" y="141"/>
                  <a:pt x="1193" y="130"/>
                  <a:pt x="1215" y="122"/>
                </a:cubicBezTo>
                <a:cubicBezTo>
                  <a:pt x="1233" y="116"/>
                  <a:pt x="1250" y="113"/>
                  <a:pt x="1271" y="113"/>
                </a:cubicBezTo>
                <a:lnTo>
                  <a:pt x="1252" y="184"/>
                </a:lnTo>
                <a:close/>
                <a:moveTo>
                  <a:pt x="1359" y="371"/>
                </a:moveTo>
                <a:cubicBezTo>
                  <a:pt x="1442" y="388"/>
                  <a:pt x="1498" y="194"/>
                  <a:pt x="1422" y="182"/>
                </a:cubicBezTo>
                <a:cubicBezTo>
                  <a:pt x="1346" y="170"/>
                  <a:pt x="1285" y="355"/>
                  <a:pt x="1359" y="371"/>
                </a:cubicBezTo>
                <a:close/>
                <a:moveTo>
                  <a:pt x="2051" y="454"/>
                </a:moveTo>
                <a:cubicBezTo>
                  <a:pt x="1813" y="445"/>
                  <a:pt x="1884" y="94"/>
                  <a:pt x="2128" y="106"/>
                </a:cubicBezTo>
                <a:cubicBezTo>
                  <a:pt x="2358" y="117"/>
                  <a:pt x="2292" y="464"/>
                  <a:pt x="2051" y="454"/>
                </a:cubicBezTo>
                <a:close/>
                <a:moveTo>
                  <a:pt x="2057" y="371"/>
                </a:moveTo>
                <a:cubicBezTo>
                  <a:pt x="2140" y="388"/>
                  <a:pt x="2196" y="194"/>
                  <a:pt x="2120" y="182"/>
                </a:cubicBezTo>
                <a:cubicBezTo>
                  <a:pt x="2044" y="170"/>
                  <a:pt x="1983" y="355"/>
                  <a:pt x="2057" y="371"/>
                </a:cubicBezTo>
                <a:close/>
                <a:moveTo>
                  <a:pt x="2666" y="194"/>
                </a:moveTo>
                <a:cubicBezTo>
                  <a:pt x="2610" y="194"/>
                  <a:pt x="2610" y="194"/>
                  <a:pt x="2610" y="194"/>
                </a:cubicBezTo>
                <a:cubicBezTo>
                  <a:pt x="2580" y="336"/>
                  <a:pt x="2580" y="336"/>
                  <a:pt x="2580" y="336"/>
                </a:cubicBezTo>
                <a:cubicBezTo>
                  <a:pt x="2578" y="344"/>
                  <a:pt x="2576" y="351"/>
                  <a:pt x="2579" y="360"/>
                </a:cubicBezTo>
                <a:cubicBezTo>
                  <a:pt x="2583" y="373"/>
                  <a:pt x="2629" y="367"/>
                  <a:pt x="2629" y="367"/>
                </a:cubicBezTo>
                <a:cubicBezTo>
                  <a:pt x="2612" y="442"/>
                  <a:pt x="2612" y="442"/>
                  <a:pt x="2612" y="442"/>
                </a:cubicBezTo>
                <a:cubicBezTo>
                  <a:pt x="2612" y="442"/>
                  <a:pt x="2518" y="453"/>
                  <a:pt x="2485" y="431"/>
                </a:cubicBezTo>
                <a:cubicBezTo>
                  <a:pt x="2471" y="421"/>
                  <a:pt x="2456" y="401"/>
                  <a:pt x="2466" y="358"/>
                </a:cubicBezTo>
                <a:cubicBezTo>
                  <a:pt x="2502" y="194"/>
                  <a:pt x="2502" y="194"/>
                  <a:pt x="2502" y="194"/>
                </a:cubicBezTo>
                <a:cubicBezTo>
                  <a:pt x="2437" y="194"/>
                  <a:pt x="2437" y="194"/>
                  <a:pt x="2437" y="194"/>
                </a:cubicBezTo>
                <a:cubicBezTo>
                  <a:pt x="2382" y="443"/>
                  <a:pt x="2382" y="443"/>
                  <a:pt x="2382" y="443"/>
                </a:cubicBezTo>
                <a:cubicBezTo>
                  <a:pt x="2266" y="443"/>
                  <a:pt x="2266" y="443"/>
                  <a:pt x="2266" y="443"/>
                </a:cubicBezTo>
                <a:cubicBezTo>
                  <a:pt x="2321" y="194"/>
                  <a:pt x="2321" y="194"/>
                  <a:pt x="2321" y="194"/>
                </a:cubicBezTo>
                <a:cubicBezTo>
                  <a:pt x="2261" y="194"/>
                  <a:pt x="2261" y="194"/>
                  <a:pt x="2261" y="194"/>
                </a:cubicBezTo>
                <a:cubicBezTo>
                  <a:pt x="2277" y="119"/>
                  <a:pt x="2277" y="119"/>
                  <a:pt x="2277" y="119"/>
                </a:cubicBezTo>
                <a:cubicBezTo>
                  <a:pt x="2336" y="119"/>
                  <a:pt x="2336" y="119"/>
                  <a:pt x="2336" y="119"/>
                </a:cubicBezTo>
                <a:cubicBezTo>
                  <a:pt x="2347" y="70"/>
                  <a:pt x="2356" y="47"/>
                  <a:pt x="2381" y="28"/>
                </a:cubicBezTo>
                <a:cubicBezTo>
                  <a:pt x="2417" y="0"/>
                  <a:pt x="2508" y="11"/>
                  <a:pt x="2508" y="11"/>
                </a:cubicBezTo>
                <a:cubicBezTo>
                  <a:pt x="2496" y="72"/>
                  <a:pt x="2496" y="72"/>
                  <a:pt x="2496" y="72"/>
                </a:cubicBezTo>
                <a:cubicBezTo>
                  <a:pt x="2459" y="72"/>
                  <a:pt x="2456" y="86"/>
                  <a:pt x="2451" y="110"/>
                </a:cubicBezTo>
                <a:cubicBezTo>
                  <a:pt x="2449" y="119"/>
                  <a:pt x="2449" y="119"/>
                  <a:pt x="2449" y="119"/>
                </a:cubicBezTo>
                <a:cubicBezTo>
                  <a:pt x="2518" y="119"/>
                  <a:pt x="2518" y="119"/>
                  <a:pt x="2518" y="119"/>
                </a:cubicBezTo>
                <a:cubicBezTo>
                  <a:pt x="2536" y="40"/>
                  <a:pt x="2536" y="40"/>
                  <a:pt x="2536" y="40"/>
                </a:cubicBezTo>
                <a:cubicBezTo>
                  <a:pt x="2644" y="40"/>
                  <a:pt x="2644" y="40"/>
                  <a:pt x="2644" y="40"/>
                </a:cubicBezTo>
                <a:cubicBezTo>
                  <a:pt x="2627" y="119"/>
                  <a:pt x="2627" y="119"/>
                  <a:pt x="2627" y="119"/>
                </a:cubicBezTo>
                <a:cubicBezTo>
                  <a:pt x="2682" y="119"/>
                  <a:pt x="2682" y="119"/>
                  <a:pt x="2682" y="119"/>
                </a:cubicBezTo>
                <a:lnTo>
                  <a:pt x="2666" y="194"/>
                </a:lnTo>
                <a:close/>
                <a:moveTo>
                  <a:pt x="2738" y="187"/>
                </a:moveTo>
                <a:cubicBezTo>
                  <a:pt x="2718" y="187"/>
                  <a:pt x="2702" y="171"/>
                  <a:pt x="2702" y="151"/>
                </a:cubicBezTo>
                <a:cubicBezTo>
                  <a:pt x="2702" y="131"/>
                  <a:pt x="2718" y="116"/>
                  <a:pt x="2738" y="116"/>
                </a:cubicBezTo>
                <a:cubicBezTo>
                  <a:pt x="2757" y="116"/>
                  <a:pt x="2773" y="131"/>
                  <a:pt x="2773" y="151"/>
                </a:cubicBezTo>
                <a:cubicBezTo>
                  <a:pt x="2773" y="171"/>
                  <a:pt x="2757" y="187"/>
                  <a:pt x="2738" y="187"/>
                </a:cubicBezTo>
                <a:close/>
                <a:moveTo>
                  <a:pt x="2738" y="121"/>
                </a:moveTo>
                <a:cubicBezTo>
                  <a:pt x="2721" y="121"/>
                  <a:pt x="2707" y="134"/>
                  <a:pt x="2707" y="151"/>
                </a:cubicBezTo>
                <a:cubicBezTo>
                  <a:pt x="2707" y="168"/>
                  <a:pt x="2721" y="182"/>
                  <a:pt x="2738" y="182"/>
                </a:cubicBezTo>
                <a:cubicBezTo>
                  <a:pt x="2754" y="182"/>
                  <a:pt x="2768" y="168"/>
                  <a:pt x="2768" y="151"/>
                </a:cubicBezTo>
                <a:cubicBezTo>
                  <a:pt x="2768" y="134"/>
                  <a:pt x="2754" y="121"/>
                  <a:pt x="2738" y="121"/>
                </a:cubicBezTo>
                <a:close/>
                <a:moveTo>
                  <a:pt x="2743" y="153"/>
                </a:moveTo>
                <a:cubicBezTo>
                  <a:pt x="2750" y="169"/>
                  <a:pt x="2750" y="169"/>
                  <a:pt x="2750" y="169"/>
                </a:cubicBezTo>
                <a:cubicBezTo>
                  <a:pt x="2743" y="169"/>
                  <a:pt x="2743" y="169"/>
                  <a:pt x="2743" y="169"/>
                </a:cubicBezTo>
                <a:cubicBezTo>
                  <a:pt x="2737" y="153"/>
                  <a:pt x="2737" y="153"/>
                  <a:pt x="2737" y="153"/>
                </a:cubicBezTo>
                <a:cubicBezTo>
                  <a:pt x="2730" y="153"/>
                  <a:pt x="2730" y="153"/>
                  <a:pt x="2730" y="153"/>
                </a:cubicBezTo>
                <a:cubicBezTo>
                  <a:pt x="2726" y="169"/>
                  <a:pt x="2726" y="169"/>
                  <a:pt x="2726" y="169"/>
                </a:cubicBezTo>
                <a:cubicBezTo>
                  <a:pt x="2720" y="169"/>
                  <a:pt x="2720" y="169"/>
                  <a:pt x="2720" y="169"/>
                </a:cubicBezTo>
                <a:cubicBezTo>
                  <a:pt x="2729" y="131"/>
                  <a:pt x="2729" y="131"/>
                  <a:pt x="2729" y="131"/>
                </a:cubicBezTo>
                <a:cubicBezTo>
                  <a:pt x="2743" y="131"/>
                  <a:pt x="2743" y="131"/>
                  <a:pt x="2743" y="131"/>
                </a:cubicBezTo>
                <a:cubicBezTo>
                  <a:pt x="2752" y="131"/>
                  <a:pt x="2754" y="136"/>
                  <a:pt x="2754" y="142"/>
                </a:cubicBezTo>
                <a:cubicBezTo>
                  <a:pt x="2754" y="147"/>
                  <a:pt x="2749" y="152"/>
                  <a:pt x="2743" y="153"/>
                </a:cubicBezTo>
                <a:close/>
                <a:moveTo>
                  <a:pt x="2742" y="136"/>
                </a:moveTo>
                <a:cubicBezTo>
                  <a:pt x="2734" y="136"/>
                  <a:pt x="2734" y="136"/>
                  <a:pt x="2734" y="136"/>
                </a:cubicBezTo>
                <a:cubicBezTo>
                  <a:pt x="2731" y="147"/>
                  <a:pt x="2731" y="147"/>
                  <a:pt x="2731" y="147"/>
                </a:cubicBezTo>
                <a:cubicBezTo>
                  <a:pt x="2737" y="147"/>
                  <a:pt x="2737" y="147"/>
                  <a:pt x="2737" y="147"/>
                </a:cubicBezTo>
                <a:cubicBezTo>
                  <a:pt x="2742" y="147"/>
                  <a:pt x="2749" y="147"/>
                  <a:pt x="2749" y="141"/>
                </a:cubicBezTo>
                <a:cubicBezTo>
                  <a:pt x="2749" y="137"/>
                  <a:pt x="2746" y="136"/>
                  <a:pt x="2742" y="136"/>
                </a:cubicBez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en-US" dirty="0">
              <a:solidFill>
                <a:srgbClr val="292929"/>
              </a:solidFill>
              <a:latin typeface="Segoe UI" pitchFamily="34" charset="0"/>
            </a:endParaRPr>
          </a:p>
        </p:txBody>
      </p:sp>
      <p:sp>
        <p:nvSpPr>
          <p:cNvPr id="206" name="Presentation Title Rectangle"/>
          <p:cNvSpPr txBox="1">
            <a:spLocks/>
          </p:cNvSpPr>
          <p:nvPr/>
        </p:nvSpPr>
        <p:spPr>
          <a:xfrm>
            <a:off x="2631564" y="4572000"/>
            <a:ext cx="4572001" cy="1142999"/>
          </a:xfrm>
          <a:prstGeom prst="rect">
            <a:avLst/>
          </a:prstGeom>
          <a:solidFill>
            <a:schemeClr val="accent4"/>
          </a:solidFill>
        </p:spPr>
        <p:txBody>
          <a:bodyPr lIns="137160" rIns="137160" anchor="ctr"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r>
              <a:rPr dirty="0">
                <a:latin typeface="Segoe UI Light" pitchFamily="34" charset="0"/>
              </a:rPr>
              <a:t>UWP for IOT Core</a:t>
            </a:r>
          </a:p>
        </p:txBody>
      </p:sp>
      <p:sp useBgFill="1">
        <p:nvSpPr>
          <p:cNvPr id="208" name="Slide background fill shape - bottom edge"/>
          <p:cNvSpPr/>
          <p:nvPr/>
        </p:nvSpPr>
        <p:spPr bwMode="auto">
          <a:xfrm>
            <a:off x="0" y="5714999"/>
            <a:ext cx="12188825" cy="1142999"/>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useBgFill="1">
        <p:nvSpPr>
          <p:cNvPr id="209" name="Slide background fill shape - top edge"/>
          <p:cNvSpPr/>
          <p:nvPr/>
        </p:nvSpPr>
        <p:spPr bwMode="auto">
          <a:xfrm>
            <a:off x="0" y="0"/>
            <a:ext cx="12188825" cy="1143000"/>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211" name="small box shadow"/>
          <p:cNvSpPr/>
          <p:nvPr/>
        </p:nvSpPr>
        <p:spPr bwMode="auto">
          <a:xfrm>
            <a:off x="2632395" y="5715000"/>
            <a:ext cx="4573659" cy="685800"/>
          </a:xfrm>
          <a:prstGeom prst="rect">
            <a:avLst/>
          </a:prstGeom>
          <a:solidFill>
            <a:srgbClr val="000000">
              <a:alpha val="10000"/>
            </a:srgbClr>
          </a:solidFill>
          <a:ln>
            <a:noFill/>
            <a:headEnd type="none" w="med" len="med"/>
            <a:tailEnd type="none" w="med" len="med"/>
          </a:ln>
          <a:effectLst>
            <a:softEdge rad="241300"/>
          </a:effectLst>
        </p:spPr>
        <p:style>
          <a:lnRef idx="2">
            <a:schemeClr val="accent5"/>
          </a:lnRef>
          <a:fillRef idx="1">
            <a:schemeClr val="lt1"/>
          </a:fillRef>
          <a:effectRef idx="0">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Tree>
    <p:extLst>
      <p:ext uri="{BB962C8B-B14F-4D97-AF65-F5344CB8AC3E}">
        <p14:creationId xmlns:p14="http://schemas.microsoft.com/office/powerpoint/2010/main" val="280790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00"/>
                                            </p:tgtEl>
                                            <p:attrNameLst>
                                              <p:attrName>style.visibility</p:attrName>
                                            </p:attrNameLst>
                                          </p:cBhvr>
                                          <p:to>
                                            <p:strVal val="visible"/>
                                          </p:to>
                                        </p:set>
                                        <p:anim calcmode="lin" valueType="num">
                                          <p:cBhvr additive="base">
                                            <p:cTn id="7" dur="1600" fill="hold"/>
                                            <p:tgtEl>
                                              <p:spTgt spid="200"/>
                                            </p:tgtEl>
                                            <p:attrNameLst>
                                              <p:attrName>ppt_x</p:attrName>
                                            </p:attrNameLst>
                                          </p:cBhvr>
                                          <p:tavLst>
                                            <p:tav tm="0">
                                              <p:val>
                                                <p:strVal val="#ppt_x"/>
                                              </p:val>
                                            </p:tav>
                                            <p:tav tm="100000">
                                              <p:val>
                                                <p:strVal val="#ppt_x"/>
                                              </p:val>
                                            </p:tav>
                                          </p:tavLst>
                                        </p:anim>
                                        <p:anim calcmode="lin" valueType="num">
                                          <p:cBhvr additive="base">
                                            <p:cTn id="8" dur="1600" fill="hold"/>
                                            <p:tgtEl>
                                              <p:spTgt spid="20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600" fill="hold"/>
                                            <p:tgtEl>
                                              <p:spTgt spid="3"/>
                                            </p:tgtEl>
                                            <p:attrNameLst>
                                              <p:attrName>ppt_x</p:attrName>
                                            </p:attrNameLst>
                                          </p:cBhvr>
                                          <p:tavLst>
                                            <p:tav tm="0">
                                              <p:val>
                                                <p:strVal val="#ppt_x"/>
                                              </p:val>
                                            </p:tav>
                                            <p:tav tm="100000">
                                              <p:val>
                                                <p:strVal val="#ppt_x"/>
                                              </p:val>
                                            </p:tav>
                                          </p:tavLst>
                                        </p:anim>
                                        <p:anim calcmode="lin" valueType="num">
                                          <p:cBhvr additive="base">
                                            <p:cTn id="12" dur="16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06"/>
                                            </p:tgtEl>
                                            <p:attrNameLst>
                                              <p:attrName>style.visibility</p:attrName>
                                            </p:attrNameLst>
                                          </p:cBhvr>
                                          <p:to>
                                            <p:strVal val="visible"/>
                                          </p:to>
                                        </p:set>
                                        <p:anim calcmode="lin" valueType="num">
                                          <p:cBhvr additive="base">
                                            <p:cTn id="15" dur="1300" fill="hold"/>
                                            <p:tgtEl>
                                              <p:spTgt spid="206"/>
                                            </p:tgtEl>
                                            <p:attrNameLst>
                                              <p:attrName>ppt_x</p:attrName>
                                            </p:attrNameLst>
                                          </p:cBhvr>
                                          <p:tavLst>
                                            <p:tav tm="0">
                                              <p:val>
                                                <p:strVal val="#ppt_x"/>
                                              </p:val>
                                            </p:tav>
                                            <p:tav tm="100000">
                                              <p:val>
                                                <p:strVal val="#ppt_x"/>
                                              </p:val>
                                            </p:tav>
                                          </p:tavLst>
                                        </p:anim>
                                        <p:anim calcmode="lin" valueType="num">
                                          <p:cBhvr additive="base">
                                            <p:cTn id="16" dur="1300" fill="hold"/>
                                            <p:tgtEl>
                                              <p:spTgt spid="20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11"/>
                                            </p:tgtEl>
                                            <p:attrNameLst>
                                              <p:attrName>style.visibility</p:attrName>
                                            </p:attrNameLst>
                                          </p:cBhvr>
                                          <p:to>
                                            <p:strVal val="visible"/>
                                          </p:to>
                                        </p:set>
                                        <p:animEffect transition="in" filter="fade">
                                          <p:cBhvr>
                                            <p:cTn id="19" dur="1500"/>
                                            <p:tgtEl>
                                              <p:spTgt spid="211"/>
                                            </p:tgtEl>
                                          </p:cBhvr>
                                        </p:animEffect>
                                      </p:childTnLst>
                                    </p:cTn>
                                  </p:par>
                                  <p:par>
                                    <p:cTn id="20" presetID="2" presetClass="entr" presetSubtype="1" fill="hold" grpId="0" nodeType="withEffect" p14:presetBounceEnd="55000">
                                      <p:stCondLst>
                                        <p:cond delay="600"/>
                                      </p:stCondLst>
                                      <p:childTnLst>
                                        <p:set>
                                          <p:cBhvr>
                                            <p:cTn id="21" dur="1" fill="hold">
                                              <p:stCondLst>
                                                <p:cond delay="0"/>
                                              </p:stCondLst>
                                            </p:cTn>
                                            <p:tgtEl>
                                              <p:spTgt spid="202"/>
                                            </p:tgtEl>
                                            <p:attrNameLst>
                                              <p:attrName>style.visibility</p:attrName>
                                            </p:attrNameLst>
                                          </p:cBhvr>
                                          <p:to>
                                            <p:strVal val="visible"/>
                                          </p:to>
                                        </p:set>
                                        <p:anim calcmode="lin" valueType="num" p14:bounceEnd="55000">
                                          <p:cBhvr additive="base">
                                            <p:cTn id="22" dur="1500" fill="hold"/>
                                            <p:tgtEl>
                                              <p:spTgt spid="202"/>
                                            </p:tgtEl>
                                            <p:attrNameLst>
                                              <p:attrName>ppt_x</p:attrName>
                                            </p:attrNameLst>
                                          </p:cBhvr>
                                          <p:tavLst>
                                            <p:tav tm="0">
                                              <p:val>
                                                <p:strVal val="#ppt_x"/>
                                              </p:val>
                                            </p:tav>
                                            <p:tav tm="100000">
                                              <p:val>
                                                <p:strVal val="#ppt_x"/>
                                              </p:val>
                                            </p:tav>
                                          </p:tavLst>
                                        </p:anim>
                                        <p:anim calcmode="lin" valueType="num" p14:bounceEnd="55000">
                                          <p:cBhvr additive="base">
                                            <p:cTn id="23" dur="1500" fill="hold"/>
                                            <p:tgtEl>
                                              <p:spTgt spid="202"/>
                                            </p:tgtEl>
                                            <p:attrNameLst>
                                              <p:attrName>ppt_y</p:attrName>
                                            </p:attrNameLst>
                                          </p:cBhvr>
                                          <p:tavLst>
                                            <p:tav tm="0">
                                              <p:val>
                                                <p:strVal val="0-#ppt_h/2"/>
                                              </p:val>
                                            </p:tav>
                                            <p:tav tm="100000">
                                              <p:val>
                                                <p:strVal val="#ppt_y"/>
                                              </p:val>
                                            </p:tav>
                                          </p:tavLst>
                                        </p:anim>
                                      </p:childTnLst>
                                    </p:cTn>
                                  </p:par>
                                  <p:par>
                                    <p:cTn id="24" presetID="2" presetClass="entr" presetSubtype="1" fill="hold" grpId="0" nodeType="withEffect" p14:presetBounceEnd="43000">
                                      <p:stCondLst>
                                        <p:cond delay="900"/>
                                      </p:stCondLst>
                                      <p:childTnLst>
                                        <p:set>
                                          <p:cBhvr>
                                            <p:cTn id="25" dur="1" fill="hold">
                                              <p:stCondLst>
                                                <p:cond delay="0"/>
                                              </p:stCondLst>
                                            </p:cTn>
                                            <p:tgtEl>
                                              <p:spTgt spid="205">
                                                <p:txEl>
                                                  <p:charRg st="4294967295" end="4294967295"/>
                                                </p:txEl>
                                              </p:spTgt>
                                            </p:tgtEl>
                                            <p:attrNameLst>
                                              <p:attrName>style.visibility</p:attrName>
                                            </p:attrNameLst>
                                          </p:cBhvr>
                                          <p:to>
                                            <p:strVal val="visible"/>
                                          </p:to>
                                        </p:set>
                                        <p:anim calcmode="lin" valueType="num" p14:bounceEnd="43000">
                                          <p:cBhvr additive="base">
                                            <p:cTn id="26" dur="1250" fill="hold"/>
                                            <p:tgtEl>
                                              <p:spTgt spid="205">
                                                <p:txEl>
                                                  <p:charRg st="4294967295" end="4294967295"/>
                                                </p:txEl>
                                              </p:spTgt>
                                            </p:tgtEl>
                                            <p:attrNameLst>
                                              <p:attrName>ppt_x</p:attrName>
                                            </p:attrNameLst>
                                          </p:cBhvr>
                                          <p:tavLst>
                                            <p:tav tm="0">
                                              <p:val>
                                                <p:strVal val="#ppt_x"/>
                                              </p:val>
                                            </p:tav>
                                            <p:tav tm="100000">
                                              <p:val>
                                                <p:strVal val="#ppt_x"/>
                                              </p:val>
                                            </p:tav>
                                          </p:tavLst>
                                        </p:anim>
                                        <p:anim calcmode="lin" valueType="num" p14:bounceEnd="43000">
                                          <p:cBhvr additive="base">
                                            <p:cTn id="27" dur="1250" fill="hold"/>
                                            <p:tgtEl>
                                              <p:spTgt spid="205">
                                                <p:txEl>
                                                  <p:charRg st="4294967295" end="4294967295"/>
                                                </p:txEl>
                                              </p:spTgt>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800"/>
                                      </p:stCondLst>
                                      <p:childTnLst>
                                        <p:set>
                                          <p:cBhvr>
                                            <p:cTn id="29" dur="1" fill="hold">
                                              <p:stCondLst>
                                                <p:cond delay="0"/>
                                              </p:stCondLst>
                                            </p:cTn>
                                            <p:tgtEl>
                                              <p:spTgt spid="201"/>
                                            </p:tgtEl>
                                            <p:attrNameLst>
                                              <p:attrName>style.visibility</p:attrName>
                                            </p:attrNameLst>
                                          </p:cBhvr>
                                          <p:to>
                                            <p:strVal val="visible"/>
                                          </p:to>
                                        </p:set>
                                        <p:anim calcmode="lin" valueType="num">
                                          <p:cBhvr additive="base">
                                            <p:cTn id="30" dur="1500" fill="hold"/>
                                            <p:tgtEl>
                                              <p:spTgt spid="201"/>
                                            </p:tgtEl>
                                            <p:attrNameLst>
                                              <p:attrName>ppt_x</p:attrName>
                                            </p:attrNameLst>
                                          </p:cBhvr>
                                          <p:tavLst>
                                            <p:tav tm="0">
                                              <p:val>
                                                <p:strVal val="#ppt_x"/>
                                              </p:val>
                                            </p:tav>
                                            <p:tav tm="100000">
                                              <p:val>
                                                <p:strVal val="#ppt_x"/>
                                              </p:val>
                                            </p:tav>
                                          </p:tavLst>
                                        </p:anim>
                                        <p:anim calcmode="lin" valueType="num">
                                          <p:cBhvr additive="base">
                                            <p:cTn id="31" dur="1500" fill="hold"/>
                                            <p:tgtEl>
                                              <p:spTgt spid="201"/>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14:presetBounceEnd="29000">
                                      <p:stCondLst>
                                        <p:cond delay="1500"/>
                                      </p:stCondLst>
                                      <p:childTnLst>
                                        <p:set>
                                          <p:cBhvr>
                                            <p:cTn id="33" dur="1" fill="hold">
                                              <p:stCondLst>
                                                <p:cond delay="0"/>
                                              </p:stCondLst>
                                            </p:cTn>
                                            <p:tgtEl>
                                              <p:spTgt spid="204"/>
                                            </p:tgtEl>
                                            <p:attrNameLst>
                                              <p:attrName>style.visibility</p:attrName>
                                            </p:attrNameLst>
                                          </p:cBhvr>
                                          <p:to>
                                            <p:strVal val="visible"/>
                                          </p:to>
                                        </p:set>
                                        <p:anim calcmode="lin" valueType="num" p14:bounceEnd="29000">
                                          <p:cBhvr additive="base">
                                            <p:cTn id="34" dur="1700" fill="hold"/>
                                            <p:tgtEl>
                                              <p:spTgt spid="204"/>
                                            </p:tgtEl>
                                            <p:attrNameLst>
                                              <p:attrName>ppt_x</p:attrName>
                                            </p:attrNameLst>
                                          </p:cBhvr>
                                          <p:tavLst>
                                            <p:tav tm="0">
                                              <p:val>
                                                <p:strVal val="#ppt_x"/>
                                              </p:val>
                                            </p:tav>
                                            <p:tav tm="100000">
                                              <p:val>
                                                <p:strVal val="#ppt_x"/>
                                              </p:val>
                                            </p:tav>
                                          </p:tavLst>
                                        </p:anim>
                                        <p:anim calcmode="lin" valueType="num" p14:bounceEnd="29000">
                                          <p:cBhvr additive="base">
                                            <p:cTn id="35" dur="1700" fill="hold"/>
                                            <p:tgtEl>
                                              <p:spTgt spid="204"/>
                                            </p:tgtEl>
                                            <p:attrNameLst>
                                              <p:attrName>ppt_y</p:attrName>
                                            </p:attrNameLst>
                                          </p:cBhvr>
                                          <p:tavLst>
                                            <p:tav tm="0">
                                              <p:val>
                                                <p:strVal val="1+#ppt_h/2"/>
                                              </p:val>
                                            </p:tav>
                                            <p:tav tm="100000">
                                              <p:val>
                                                <p:strVal val="#ppt_y"/>
                                              </p:val>
                                            </p:tav>
                                          </p:tavLst>
                                        </p:anim>
                                      </p:childTnLst>
                                    </p:cTn>
                                  </p:par>
                                  <p:par>
                                    <p:cTn id="36" presetID="10" presetClass="entr" presetSubtype="0" fill="hold" grpId="0" nodeType="withEffect">
                                      <p:stCondLst>
                                        <p:cond delay="1700"/>
                                      </p:stCondLst>
                                      <p:childTnLst>
                                        <p:set>
                                          <p:cBhvr>
                                            <p:cTn id="37" dur="1" fill="hold">
                                              <p:stCondLst>
                                                <p:cond delay="0"/>
                                              </p:stCondLst>
                                            </p:cTn>
                                            <p:tgtEl>
                                              <p:spTgt spid="210"/>
                                            </p:tgtEl>
                                            <p:attrNameLst>
                                              <p:attrName>style.visibility</p:attrName>
                                            </p:attrNameLst>
                                          </p:cBhvr>
                                          <p:to>
                                            <p:strVal val="visible"/>
                                          </p:to>
                                        </p:set>
                                        <p:animEffect transition="in" filter="fade">
                                          <p:cBhvr>
                                            <p:cTn id="38" dur="1250"/>
                                            <p:tgtEl>
                                              <p:spTgt spid="210"/>
                                            </p:tgtEl>
                                          </p:cBhvr>
                                        </p:animEffect>
                                      </p:childTnLst>
                                    </p:cTn>
                                  </p:par>
                                </p:childTnLst>
                              </p:cTn>
                            </p:par>
                            <p:par>
                              <p:cTn id="39" fill="hold">
                                <p:stCondLst>
                                  <p:cond delay="3200"/>
                                </p:stCondLst>
                                <p:childTnLst>
                                  <p:par>
                                    <p:cTn id="40" presetID="10" presetClass="exit" presetSubtype="0" fill="hold" grpId="0" nodeType="afterEffect">
                                      <p:stCondLst>
                                        <p:cond delay="0"/>
                                      </p:stCondLst>
                                      <p:childTnLst>
                                        <p:animEffect transition="out" filter="fade">
                                          <p:cBhvr>
                                            <p:cTn id="41" dur="500"/>
                                            <p:tgtEl>
                                              <p:spTgt spid="208"/>
                                            </p:tgtEl>
                                          </p:cBhvr>
                                        </p:animEffect>
                                        <p:set>
                                          <p:cBhvr>
                                            <p:cTn id="42" dur="1" fill="hold">
                                              <p:stCondLst>
                                                <p:cond delay="499"/>
                                              </p:stCondLst>
                                            </p:cTn>
                                            <p:tgtEl>
                                              <p:spTgt spid="208"/>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209"/>
                                            </p:tgtEl>
                                          </p:cBhvr>
                                        </p:animEffect>
                                        <p:set>
                                          <p:cBhvr>
                                            <p:cTn id="45" dur="1" fill="hold">
                                              <p:stCondLst>
                                                <p:cond delay="499"/>
                                              </p:stCondLst>
                                            </p:cTn>
                                            <p:tgtEl>
                                              <p:spTgt spid="2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02" grpId="0" animBg="1"/>
          <p:bldP spid="205" grpId="0" autoUpdateAnimBg="0">
            <p:tmplLst>
              <p:tmpl lvl="1">
                <p:tnLst>
                  <p:par>
                    <p:cTn presetID="2" presetClass="entr" presetSubtype="4" decel="100000" fill="hold" nodeType="withEffect">
                      <p:stCondLst>
                        <p:cond delay="190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1250" fill="hold"/>
                            <p:tgtEl>
                              <p:spTgt spid="205"/>
                            </p:tgtEl>
                            <p:attrNameLst>
                              <p:attrName>ppt_x</p:attrName>
                            </p:attrNameLst>
                          </p:cBhvr>
                          <p:tavLst>
                            <p:tav tm="0">
                              <p:val>
                                <p:strVal val="#ppt_x"/>
                              </p:val>
                            </p:tav>
                            <p:tav tm="100000">
                              <p:val>
                                <p:strVal val="#ppt_x"/>
                              </p:val>
                            </p:tav>
                          </p:tavLst>
                        </p:anim>
                        <p:anim calcmode="lin" valueType="num">
                          <p:cBhvr additive="base">
                            <p:cTn dur="1250" fill="hold"/>
                            <p:tgtEl>
                              <p:spTgt spid="205"/>
                            </p:tgtEl>
                            <p:attrNameLst>
                              <p:attrName>ppt_y</p:attrName>
                            </p:attrNameLst>
                          </p:cBhvr>
                          <p:tavLst>
                            <p:tav tm="0">
                              <p:val>
                                <p:strVal val="1+#ppt_h/2"/>
                              </p:val>
                            </p:tav>
                            <p:tav tm="100000">
                              <p:val>
                                <p:strVal val="#ppt_y"/>
                              </p:val>
                            </p:tav>
                          </p:tavLst>
                        </p:anim>
                      </p:childTnLst>
                    </p:cTn>
                  </p:par>
                </p:tnLst>
              </p:tmpl>
            </p:tmplLst>
          </p:bldP>
          <p:bldP spid="210" grpId="0" animBg="1"/>
          <p:bldP spid="3" grpId="0" animBg="1"/>
          <p:bldP spid="204" grpId="0" animBg="1"/>
          <p:bldP spid="206" grpId="0" animBg="1"/>
          <p:bldP spid="208" grpId="0" animBg="1"/>
          <p:bldP spid="209" grpId="0" animBg="1"/>
          <p:bldP spid="2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00"/>
                                            </p:tgtEl>
                                            <p:attrNameLst>
                                              <p:attrName>style.visibility</p:attrName>
                                            </p:attrNameLst>
                                          </p:cBhvr>
                                          <p:to>
                                            <p:strVal val="visible"/>
                                          </p:to>
                                        </p:set>
                                        <p:anim calcmode="lin" valueType="num">
                                          <p:cBhvr additive="base">
                                            <p:cTn id="7" dur="1600" fill="hold"/>
                                            <p:tgtEl>
                                              <p:spTgt spid="200"/>
                                            </p:tgtEl>
                                            <p:attrNameLst>
                                              <p:attrName>ppt_x</p:attrName>
                                            </p:attrNameLst>
                                          </p:cBhvr>
                                          <p:tavLst>
                                            <p:tav tm="0">
                                              <p:val>
                                                <p:strVal val="#ppt_x"/>
                                              </p:val>
                                            </p:tav>
                                            <p:tav tm="100000">
                                              <p:val>
                                                <p:strVal val="#ppt_x"/>
                                              </p:val>
                                            </p:tav>
                                          </p:tavLst>
                                        </p:anim>
                                        <p:anim calcmode="lin" valueType="num">
                                          <p:cBhvr additive="base">
                                            <p:cTn id="8" dur="1600" fill="hold"/>
                                            <p:tgtEl>
                                              <p:spTgt spid="20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600" fill="hold"/>
                                            <p:tgtEl>
                                              <p:spTgt spid="3"/>
                                            </p:tgtEl>
                                            <p:attrNameLst>
                                              <p:attrName>ppt_x</p:attrName>
                                            </p:attrNameLst>
                                          </p:cBhvr>
                                          <p:tavLst>
                                            <p:tav tm="0">
                                              <p:val>
                                                <p:strVal val="#ppt_x"/>
                                              </p:val>
                                            </p:tav>
                                            <p:tav tm="100000">
                                              <p:val>
                                                <p:strVal val="#ppt_x"/>
                                              </p:val>
                                            </p:tav>
                                          </p:tavLst>
                                        </p:anim>
                                        <p:anim calcmode="lin" valueType="num">
                                          <p:cBhvr additive="base">
                                            <p:cTn id="12" dur="16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206"/>
                                            </p:tgtEl>
                                            <p:attrNameLst>
                                              <p:attrName>style.visibility</p:attrName>
                                            </p:attrNameLst>
                                          </p:cBhvr>
                                          <p:to>
                                            <p:strVal val="visible"/>
                                          </p:to>
                                        </p:set>
                                        <p:anim calcmode="lin" valueType="num">
                                          <p:cBhvr additive="base">
                                            <p:cTn id="15" dur="1300" fill="hold"/>
                                            <p:tgtEl>
                                              <p:spTgt spid="206"/>
                                            </p:tgtEl>
                                            <p:attrNameLst>
                                              <p:attrName>ppt_x</p:attrName>
                                            </p:attrNameLst>
                                          </p:cBhvr>
                                          <p:tavLst>
                                            <p:tav tm="0">
                                              <p:val>
                                                <p:strVal val="#ppt_x"/>
                                              </p:val>
                                            </p:tav>
                                            <p:tav tm="100000">
                                              <p:val>
                                                <p:strVal val="#ppt_x"/>
                                              </p:val>
                                            </p:tav>
                                          </p:tavLst>
                                        </p:anim>
                                        <p:anim calcmode="lin" valueType="num">
                                          <p:cBhvr additive="base">
                                            <p:cTn id="16" dur="1300" fill="hold"/>
                                            <p:tgtEl>
                                              <p:spTgt spid="20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211"/>
                                            </p:tgtEl>
                                            <p:attrNameLst>
                                              <p:attrName>style.visibility</p:attrName>
                                            </p:attrNameLst>
                                          </p:cBhvr>
                                          <p:to>
                                            <p:strVal val="visible"/>
                                          </p:to>
                                        </p:set>
                                        <p:animEffect transition="in" filter="fade">
                                          <p:cBhvr>
                                            <p:cTn id="19" dur="1500"/>
                                            <p:tgtEl>
                                              <p:spTgt spid="211"/>
                                            </p:tgtEl>
                                          </p:cBhvr>
                                        </p:animEffect>
                                      </p:childTnLst>
                                    </p:cTn>
                                  </p:par>
                                  <p:par>
                                    <p:cTn id="20" presetID="2" presetClass="entr" presetSubtype="1" fill="hold" grpId="0" nodeType="withEffect">
                                      <p:stCondLst>
                                        <p:cond delay="600"/>
                                      </p:stCondLst>
                                      <p:childTnLst>
                                        <p:set>
                                          <p:cBhvr>
                                            <p:cTn id="21" dur="1" fill="hold">
                                              <p:stCondLst>
                                                <p:cond delay="0"/>
                                              </p:stCondLst>
                                            </p:cTn>
                                            <p:tgtEl>
                                              <p:spTgt spid="202"/>
                                            </p:tgtEl>
                                            <p:attrNameLst>
                                              <p:attrName>style.visibility</p:attrName>
                                            </p:attrNameLst>
                                          </p:cBhvr>
                                          <p:to>
                                            <p:strVal val="visible"/>
                                          </p:to>
                                        </p:set>
                                        <p:anim calcmode="lin" valueType="num">
                                          <p:cBhvr additive="base">
                                            <p:cTn id="22" dur="1500" fill="hold"/>
                                            <p:tgtEl>
                                              <p:spTgt spid="202"/>
                                            </p:tgtEl>
                                            <p:attrNameLst>
                                              <p:attrName>ppt_x</p:attrName>
                                            </p:attrNameLst>
                                          </p:cBhvr>
                                          <p:tavLst>
                                            <p:tav tm="0">
                                              <p:val>
                                                <p:strVal val="#ppt_x"/>
                                              </p:val>
                                            </p:tav>
                                            <p:tav tm="100000">
                                              <p:val>
                                                <p:strVal val="#ppt_x"/>
                                              </p:val>
                                            </p:tav>
                                          </p:tavLst>
                                        </p:anim>
                                        <p:anim calcmode="lin" valueType="num">
                                          <p:cBhvr additive="base">
                                            <p:cTn id="23" dur="1500" fill="hold"/>
                                            <p:tgtEl>
                                              <p:spTgt spid="202"/>
                                            </p:tgtEl>
                                            <p:attrNameLst>
                                              <p:attrName>ppt_y</p:attrName>
                                            </p:attrNameLst>
                                          </p:cBhvr>
                                          <p:tavLst>
                                            <p:tav tm="0">
                                              <p:val>
                                                <p:strVal val="0-#ppt_h/2"/>
                                              </p:val>
                                            </p:tav>
                                            <p:tav tm="100000">
                                              <p:val>
                                                <p:strVal val="#ppt_y"/>
                                              </p:val>
                                            </p:tav>
                                          </p:tavLst>
                                        </p:anim>
                                      </p:childTnLst>
                                    </p:cTn>
                                  </p:par>
                                  <p:par>
                                    <p:cTn id="24" presetID="2" presetClass="entr" presetSubtype="1" fill="hold" grpId="0" nodeType="withEffect">
                                      <p:stCondLst>
                                        <p:cond delay="900"/>
                                      </p:stCondLst>
                                      <p:childTnLst>
                                        <p:set>
                                          <p:cBhvr>
                                            <p:cTn id="25" dur="1" fill="hold">
                                              <p:stCondLst>
                                                <p:cond delay="0"/>
                                              </p:stCondLst>
                                            </p:cTn>
                                            <p:tgtEl>
                                              <p:spTgt spid="205">
                                                <p:txEl>
                                                  <p:charRg st="4294967295" end="4294967295"/>
                                                </p:txEl>
                                              </p:spTgt>
                                            </p:tgtEl>
                                            <p:attrNameLst>
                                              <p:attrName>style.visibility</p:attrName>
                                            </p:attrNameLst>
                                          </p:cBhvr>
                                          <p:to>
                                            <p:strVal val="visible"/>
                                          </p:to>
                                        </p:set>
                                        <p:anim calcmode="lin" valueType="num">
                                          <p:cBhvr additive="base">
                                            <p:cTn id="26" dur="1250" fill="hold"/>
                                            <p:tgtEl>
                                              <p:spTgt spid="205">
                                                <p:txEl>
                                                  <p:charRg st="4294967295" end="4294967295"/>
                                                </p:txEl>
                                              </p:spTgt>
                                            </p:tgtEl>
                                            <p:attrNameLst>
                                              <p:attrName>ppt_x</p:attrName>
                                            </p:attrNameLst>
                                          </p:cBhvr>
                                          <p:tavLst>
                                            <p:tav tm="0">
                                              <p:val>
                                                <p:strVal val="#ppt_x"/>
                                              </p:val>
                                            </p:tav>
                                            <p:tav tm="100000">
                                              <p:val>
                                                <p:strVal val="#ppt_x"/>
                                              </p:val>
                                            </p:tav>
                                          </p:tavLst>
                                        </p:anim>
                                        <p:anim calcmode="lin" valueType="num">
                                          <p:cBhvr additive="base">
                                            <p:cTn id="27" dur="1250" fill="hold"/>
                                            <p:tgtEl>
                                              <p:spTgt spid="205">
                                                <p:txEl>
                                                  <p:charRg st="4294967295" end="4294967295"/>
                                                </p:txEl>
                                              </p:spTgt>
                                            </p:tgtEl>
                                            <p:attrNameLst>
                                              <p:attrName>ppt_y</p:attrName>
                                            </p:attrNameLst>
                                          </p:cBhvr>
                                          <p:tavLst>
                                            <p:tav tm="0">
                                              <p:val>
                                                <p:strVal val="0-#ppt_h/2"/>
                                              </p:val>
                                            </p:tav>
                                            <p:tav tm="100000">
                                              <p:val>
                                                <p:strVal val="#ppt_y"/>
                                              </p:val>
                                            </p:tav>
                                          </p:tavLst>
                                        </p:anim>
                                      </p:childTnLst>
                                    </p:cTn>
                                  </p:par>
                                  <p:par>
                                    <p:cTn id="28" presetID="2" presetClass="entr" presetSubtype="4" decel="100000" fill="hold" grpId="0" nodeType="withEffect">
                                      <p:stCondLst>
                                        <p:cond delay="800"/>
                                      </p:stCondLst>
                                      <p:childTnLst>
                                        <p:set>
                                          <p:cBhvr>
                                            <p:cTn id="29" dur="1" fill="hold">
                                              <p:stCondLst>
                                                <p:cond delay="0"/>
                                              </p:stCondLst>
                                            </p:cTn>
                                            <p:tgtEl>
                                              <p:spTgt spid="201"/>
                                            </p:tgtEl>
                                            <p:attrNameLst>
                                              <p:attrName>style.visibility</p:attrName>
                                            </p:attrNameLst>
                                          </p:cBhvr>
                                          <p:to>
                                            <p:strVal val="visible"/>
                                          </p:to>
                                        </p:set>
                                        <p:anim calcmode="lin" valueType="num">
                                          <p:cBhvr additive="base">
                                            <p:cTn id="30" dur="1500" fill="hold"/>
                                            <p:tgtEl>
                                              <p:spTgt spid="201"/>
                                            </p:tgtEl>
                                            <p:attrNameLst>
                                              <p:attrName>ppt_x</p:attrName>
                                            </p:attrNameLst>
                                          </p:cBhvr>
                                          <p:tavLst>
                                            <p:tav tm="0">
                                              <p:val>
                                                <p:strVal val="#ppt_x"/>
                                              </p:val>
                                            </p:tav>
                                            <p:tav tm="100000">
                                              <p:val>
                                                <p:strVal val="#ppt_x"/>
                                              </p:val>
                                            </p:tav>
                                          </p:tavLst>
                                        </p:anim>
                                        <p:anim calcmode="lin" valueType="num">
                                          <p:cBhvr additive="base">
                                            <p:cTn id="31" dur="1500" fill="hold"/>
                                            <p:tgtEl>
                                              <p:spTgt spid="201"/>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1500"/>
                                      </p:stCondLst>
                                      <p:childTnLst>
                                        <p:set>
                                          <p:cBhvr>
                                            <p:cTn id="33" dur="1" fill="hold">
                                              <p:stCondLst>
                                                <p:cond delay="0"/>
                                              </p:stCondLst>
                                            </p:cTn>
                                            <p:tgtEl>
                                              <p:spTgt spid="204"/>
                                            </p:tgtEl>
                                            <p:attrNameLst>
                                              <p:attrName>style.visibility</p:attrName>
                                            </p:attrNameLst>
                                          </p:cBhvr>
                                          <p:to>
                                            <p:strVal val="visible"/>
                                          </p:to>
                                        </p:set>
                                        <p:anim calcmode="lin" valueType="num">
                                          <p:cBhvr additive="base">
                                            <p:cTn id="34" dur="1700" fill="hold"/>
                                            <p:tgtEl>
                                              <p:spTgt spid="204"/>
                                            </p:tgtEl>
                                            <p:attrNameLst>
                                              <p:attrName>ppt_x</p:attrName>
                                            </p:attrNameLst>
                                          </p:cBhvr>
                                          <p:tavLst>
                                            <p:tav tm="0">
                                              <p:val>
                                                <p:strVal val="#ppt_x"/>
                                              </p:val>
                                            </p:tav>
                                            <p:tav tm="100000">
                                              <p:val>
                                                <p:strVal val="#ppt_x"/>
                                              </p:val>
                                            </p:tav>
                                          </p:tavLst>
                                        </p:anim>
                                        <p:anim calcmode="lin" valueType="num">
                                          <p:cBhvr additive="base">
                                            <p:cTn id="35" dur="1700" fill="hold"/>
                                            <p:tgtEl>
                                              <p:spTgt spid="204"/>
                                            </p:tgtEl>
                                            <p:attrNameLst>
                                              <p:attrName>ppt_y</p:attrName>
                                            </p:attrNameLst>
                                          </p:cBhvr>
                                          <p:tavLst>
                                            <p:tav tm="0">
                                              <p:val>
                                                <p:strVal val="1+#ppt_h/2"/>
                                              </p:val>
                                            </p:tav>
                                            <p:tav tm="100000">
                                              <p:val>
                                                <p:strVal val="#ppt_y"/>
                                              </p:val>
                                            </p:tav>
                                          </p:tavLst>
                                        </p:anim>
                                      </p:childTnLst>
                                    </p:cTn>
                                  </p:par>
                                  <p:par>
                                    <p:cTn id="36" presetID="10" presetClass="entr" presetSubtype="0" fill="hold" grpId="0" nodeType="withEffect">
                                      <p:stCondLst>
                                        <p:cond delay="1700"/>
                                      </p:stCondLst>
                                      <p:childTnLst>
                                        <p:set>
                                          <p:cBhvr>
                                            <p:cTn id="37" dur="1" fill="hold">
                                              <p:stCondLst>
                                                <p:cond delay="0"/>
                                              </p:stCondLst>
                                            </p:cTn>
                                            <p:tgtEl>
                                              <p:spTgt spid="210"/>
                                            </p:tgtEl>
                                            <p:attrNameLst>
                                              <p:attrName>style.visibility</p:attrName>
                                            </p:attrNameLst>
                                          </p:cBhvr>
                                          <p:to>
                                            <p:strVal val="visible"/>
                                          </p:to>
                                        </p:set>
                                        <p:animEffect transition="in" filter="fade">
                                          <p:cBhvr>
                                            <p:cTn id="38" dur="1250"/>
                                            <p:tgtEl>
                                              <p:spTgt spid="210"/>
                                            </p:tgtEl>
                                          </p:cBhvr>
                                        </p:animEffect>
                                      </p:childTnLst>
                                    </p:cTn>
                                  </p:par>
                                </p:childTnLst>
                              </p:cTn>
                            </p:par>
                            <p:par>
                              <p:cTn id="39" fill="hold">
                                <p:stCondLst>
                                  <p:cond delay="3200"/>
                                </p:stCondLst>
                                <p:childTnLst>
                                  <p:par>
                                    <p:cTn id="40" presetID="10" presetClass="exit" presetSubtype="0" fill="hold" grpId="0" nodeType="afterEffect">
                                      <p:stCondLst>
                                        <p:cond delay="0"/>
                                      </p:stCondLst>
                                      <p:childTnLst>
                                        <p:animEffect transition="out" filter="fade">
                                          <p:cBhvr>
                                            <p:cTn id="41" dur="500"/>
                                            <p:tgtEl>
                                              <p:spTgt spid="208"/>
                                            </p:tgtEl>
                                          </p:cBhvr>
                                        </p:animEffect>
                                        <p:set>
                                          <p:cBhvr>
                                            <p:cTn id="42" dur="1" fill="hold">
                                              <p:stCondLst>
                                                <p:cond delay="499"/>
                                              </p:stCondLst>
                                            </p:cTn>
                                            <p:tgtEl>
                                              <p:spTgt spid="208"/>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209"/>
                                            </p:tgtEl>
                                          </p:cBhvr>
                                        </p:animEffect>
                                        <p:set>
                                          <p:cBhvr>
                                            <p:cTn id="45" dur="1" fill="hold">
                                              <p:stCondLst>
                                                <p:cond delay="499"/>
                                              </p:stCondLst>
                                            </p:cTn>
                                            <p:tgtEl>
                                              <p:spTgt spid="2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02" grpId="0" animBg="1"/>
          <p:bldP spid="205" grpId="0" autoUpdateAnimBg="0">
            <p:tmplLst>
              <p:tmpl lvl="1">
                <p:tnLst>
                  <p:par>
                    <p:cTn presetID="2" presetClass="entr" presetSubtype="4" decel="100000" fill="hold" nodeType="withEffect">
                      <p:stCondLst>
                        <p:cond delay="1900"/>
                      </p:stCondLst>
                      <p:childTnLst>
                        <p:set>
                          <p:cBhvr>
                            <p:cTn dur="1" fill="hold">
                              <p:stCondLst>
                                <p:cond delay="0"/>
                              </p:stCondLst>
                            </p:cTn>
                            <p:tgtEl>
                              <p:spTgt spid="205"/>
                            </p:tgtEl>
                            <p:attrNameLst>
                              <p:attrName>style.visibility</p:attrName>
                            </p:attrNameLst>
                          </p:cBhvr>
                          <p:to>
                            <p:strVal val="visible"/>
                          </p:to>
                        </p:set>
                        <p:anim calcmode="lin" valueType="num">
                          <p:cBhvr additive="base">
                            <p:cTn dur="1250" fill="hold"/>
                            <p:tgtEl>
                              <p:spTgt spid="205"/>
                            </p:tgtEl>
                            <p:attrNameLst>
                              <p:attrName>ppt_x</p:attrName>
                            </p:attrNameLst>
                          </p:cBhvr>
                          <p:tavLst>
                            <p:tav tm="0">
                              <p:val>
                                <p:strVal val="#ppt_x"/>
                              </p:val>
                            </p:tav>
                            <p:tav tm="100000">
                              <p:val>
                                <p:strVal val="#ppt_x"/>
                              </p:val>
                            </p:tav>
                          </p:tavLst>
                        </p:anim>
                        <p:anim calcmode="lin" valueType="num">
                          <p:cBhvr additive="base">
                            <p:cTn dur="1250" fill="hold"/>
                            <p:tgtEl>
                              <p:spTgt spid="205"/>
                            </p:tgtEl>
                            <p:attrNameLst>
                              <p:attrName>ppt_y</p:attrName>
                            </p:attrNameLst>
                          </p:cBhvr>
                          <p:tavLst>
                            <p:tav tm="0">
                              <p:val>
                                <p:strVal val="1+#ppt_h/2"/>
                              </p:val>
                            </p:tav>
                            <p:tav tm="100000">
                              <p:val>
                                <p:strVal val="#ppt_y"/>
                              </p:val>
                            </p:tav>
                          </p:tavLst>
                        </p:anim>
                      </p:childTnLst>
                    </p:cTn>
                  </p:par>
                </p:tnLst>
              </p:tmpl>
            </p:tmplLst>
          </p:bldP>
          <p:bldP spid="210" grpId="0" animBg="1"/>
          <p:bldP spid="3" grpId="0" animBg="1"/>
          <p:bldP spid="204" grpId="0" animBg="1"/>
          <p:bldP spid="206" grpId="0" animBg="1"/>
          <p:bldP spid="208" grpId="0" animBg="1"/>
          <p:bldP spid="209" grpId="0" animBg="1"/>
          <p:bldP spid="211"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8820" y="-65882"/>
            <a:ext cx="12810984" cy="6944362"/>
          </a:xfrm>
          <a:prstGeom prst="rect">
            <a:avLst/>
          </a:prstGeom>
        </p:spPr>
      </p:pic>
      <p:sp>
        <p:nvSpPr>
          <p:cNvPr id="2" name="Title 1"/>
          <p:cNvSpPr>
            <a:spLocks noGrp="1"/>
          </p:cNvSpPr>
          <p:nvPr>
            <p:ph type="title" idx="4294967295"/>
          </p:nvPr>
        </p:nvSpPr>
        <p:spPr>
          <a:xfrm>
            <a:off x="0" y="-1317282"/>
            <a:ext cx="11501617" cy="830997"/>
          </a:xfrm>
        </p:spPr>
        <p:txBody>
          <a:bodyPr/>
          <a:lstStyle/>
          <a:p>
            <a:r>
              <a:rPr lang="en-US"/>
              <a:t>ENERGY</a:t>
            </a:r>
          </a:p>
        </p:txBody>
      </p:sp>
      <p:sp>
        <p:nvSpPr>
          <p:cNvPr id="22" name="Rectangle 21"/>
          <p:cNvSpPr/>
          <p:nvPr/>
        </p:nvSpPr>
        <p:spPr bwMode="auto">
          <a:xfrm>
            <a:off x="12312163" y="439785"/>
            <a:ext cx="7721546" cy="6554584"/>
          </a:xfrm>
          <a:prstGeom prst="rect">
            <a:avLst/>
          </a:prstGeom>
          <a:solidFill>
            <a:schemeClr val="accent1">
              <a:alpha val="6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pPr>
            <a:endParaRPr lang="en-US" sz="2744">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9589385" y="439786"/>
            <a:ext cx="8630720" cy="4395607"/>
          </a:xfrm>
          <a:prstGeom prst="rect">
            <a:avLst/>
          </a:prstGeom>
          <a:solidFill>
            <a:schemeClr val="accent5">
              <a:alpha val="6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pPr>
            <a:endParaRPr lang="en-US" sz="2744">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l="-1230" b="-313"/>
          <a:stretch/>
        </p:blipFill>
        <p:spPr>
          <a:xfrm flipH="1">
            <a:off x="-498821" y="-132212"/>
            <a:ext cx="10524134" cy="7010691"/>
          </a:xfrm>
          <a:prstGeom prst="rect">
            <a:avLst/>
          </a:prstGeom>
        </p:spPr>
      </p:pic>
      <p:pic>
        <p:nvPicPr>
          <p:cNvPr id="21" name="Picture 2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323377" y="-79973"/>
            <a:ext cx="6988787" cy="7024783"/>
          </a:xfrm>
          <a:prstGeom prst="rect">
            <a:avLst/>
          </a:prstGeom>
        </p:spPr>
      </p:pic>
      <p:pic>
        <p:nvPicPr>
          <p:cNvPr id="15" name="Picture 1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758965" y="-156359"/>
            <a:ext cx="2717991" cy="7150727"/>
          </a:xfrm>
          <a:prstGeom prst="rect">
            <a:avLst/>
          </a:prstGeom>
        </p:spPr>
      </p:pic>
      <p:sp>
        <p:nvSpPr>
          <p:cNvPr id="17" name="Rectangle 16"/>
          <p:cNvSpPr/>
          <p:nvPr/>
        </p:nvSpPr>
        <p:spPr bwMode="auto">
          <a:xfrm>
            <a:off x="3335659" y="-239019"/>
            <a:ext cx="4068104" cy="711749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3528" kern="0" spc="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ENERGY</a:t>
            </a:r>
          </a:p>
          <a:p>
            <a:pPr defTabSz="913828" fontAlgn="base">
              <a:lnSpc>
                <a:spcPct val="90000"/>
              </a:lnSpc>
              <a:spcBef>
                <a:spcPct val="0"/>
              </a:spcBef>
              <a:spcAft>
                <a:spcPct val="0"/>
              </a:spcAft>
            </a:pPr>
            <a:endParaRPr lang="en-US" sz="3528" kern="0" spc="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defTabSz="913828" fontAlgn="base">
              <a:lnSpc>
                <a:spcPct val="90000"/>
              </a:lnSpc>
              <a:spcBef>
                <a:spcPct val="0"/>
              </a:spcBef>
              <a:spcAft>
                <a:spcPct val="0"/>
              </a:spcAft>
              <a:defRPr/>
            </a:pPr>
            <a:r>
              <a:rPr lang="en-US" sz="2744" kern="0">
                <a:gradFill>
                  <a:gsLst>
                    <a:gs pos="0">
                      <a:srgbClr val="FFFFFF"/>
                    </a:gs>
                    <a:gs pos="100000">
                      <a:srgbClr val="FFFFFF"/>
                    </a:gs>
                  </a:gsLst>
                  <a:lin ang="5400000" scaled="0"/>
                </a:gradFill>
                <a:latin typeface="+mj-lt"/>
                <a:cs typeface="Segoe UI" pitchFamily="34" charset="0"/>
              </a:rPr>
              <a:t>Reducing energy consumption and environmental impact</a:t>
            </a:r>
          </a:p>
        </p:txBody>
      </p:sp>
    </p:spTree>
    <p:extLst>
      <p:ext uri="{BB962C8B-B14F-4D97-AF65-F5344CB8AC3E}">
        <p14:creationId xmlns:p14="http://schemas.microsoft.com/office/powerpoint/2010/main" val="619094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l="-2458"/>
          <a:stretch/>
        </p:blipFill>
        <p:spPr>
          <a:xfrm>
            <a:off x="-857227" y="-69519"/>
            <a:ext cx="13169390" cy="6926141"/>
          </a:xfrm>
          <a:prstGeom prst="rect">
            <a:avLst/>
          </a:prstGeom>
        </p:spPr>
      </p:pic>
      <p:sp>
        <p:nvSpPr>
          <p:cNvPr id="2" name="Title 1"/>
          <p:cNvSpPr>
            <a:spLocks noGrp="1"/>
          </p:cNvSpPr>
          <p:nvPr>
            <p:ph type="title" idx="4294967295"/>
          </p:nvPr>
        </p:nvSpPr>
        <p:spPr>
          <a:xfrm>
            <a:off x="0" y="-1317282"/>
            <a:ext cx="11501617" cy="830781"/>
          </a:xfrm>
        </p:spPr>
        <p:txBody>
          <a:bodyPr/>
          <a:lstStyle/>
          <a:p>
            <a:r>
              <a:rPr lang="en-US" b="1" kern="0" spc="294">
                <a:gradFill>
                  <a:gsLst>
                    <a:gs pos="0">
                      <a:srgbClr val="FFFFFF"/>
                    </a:gs>
                    <a:gs pos="100000">
                      <a:srgbClr val="FFFFFF"/>
                    </a:gs>
                  </a:gsLst>
                  <a:lin ang="5400000" scaled="0"/>
                </a:gradFill>
                <a:ea typeface="Segoe UI" pitchFamily="34" charset="0"/>
              </a:rPr>
              <a:t>AGRICULTURE</a:t>
            </a:r>
            <a:endParaRPr lang="en-US"/>
          </a:p>
        </p:txBody>
      </p:sp>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035637" y="-188347"/>
            <a:ext cx="7036126" cy="7110631"/>
          </a:xfrm>
          <a:prstGeom prst="rect">
            <a:avLst/>
          </a:prstGeom>
        </p:spPr>
      </p:pic>
      <p:sp>
        <p:nvSpPr>
          <p:cNvPr id="11" name="Rectangle 10"/>
          <p:cNvSpPr/>
          <p:nvPr/>
        </p:nvSpPr>
        <p:spPr bwMode="auto">
          <a:xfrm>
            <a:off x="-9430175" y="-497743"/>
            <a:ext cx="7721546" cy="4395607"/>
          </a:xfrm>
          <a:prstGeom prst="rect">
            <a:avLst/>
          </a:prstGeom>
          <a:solidFill>
            <a:schemeClr val="accent5">
              <a:alpha val="6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744" kern="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9290344" y="-268257"/>
            <a:ext cx="3021818" cy="7190540"/>
          </a:xfrm>
          <a:prstGeom prst="rect">
            <a:avLst/>
          </a:prstGeom>
        </p:spPr>
      </p:pic>
      <p:pic>
        <p:nvPicPr>
          <p:cNvPr id="8" name="cows"/>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15020" y="-157630"/>
            <a:ext cx="4875323" cy="7079912"/>
          </a:xfrm>
          <a:prstGeom prst="rect">
            <a:avLst/>
          </a:prstGeom>
        </p:spPr>
      </p:pic>
      <p:sp>
        <p:nvSpPr>
          <p:cNvPr id="22" name="Rectangle 21"/>
          <p:cNvSpPr/>
          <p:nvPr/>
        </p:nvSpPr>
        <p:spPr bwMode="auto">
          <a:xfrm>
            <a:off x="12860475" y="2320874"/>
            <a:ext cx="7721546" cy="5130212"/>
          </a:xfrm>
          <a:prstGeom prst="rect">
            <a:avLst/>
          </a:prstGeom>
          <a:solidFill>
            <a:schemeClr val="accent1">
              <a:alpha val="6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744" kern="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2700457" y="-181346"/>
            <a:ext cx="3961433" cy="7136822"/>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3528" kern="0" spc="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AGRICULTURE</a:t>
            </a:r>
          </a:p>
          <a:p>
            <a:pPr defTabSz="913828" fontAlgn="base">
              <a:lnSpc>
                <a:spcPct val="90000"/>
              </a:lnSpc>
              <a:spcBef>
                <a:spcPct val="0"/>
              </a:spcBef>
              <a:spcAft>
                <a:spcPct val="0"/>
              </a:spcAft>
            </a:pPr>
            <a:endParaRPr lang="en-US" sz="3528" kern="0" spc="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defTabSz="913828" fontAlgn="base">
              <a:lnSpc>
                <a:spcPct val="90000"/>
              </a:lnSpc>
              <a:spcBef>
                <a:spcPct val="0"/>
              </a:spcBef>
              <a:spcAft>
                <a:spcPct val="0"/>
              </a:spcAft>
              <a:defRPr/>
            </a:pPr>
            <a:r>
              <a:rPr lang="en-US" sz="2744" kern="0">
                <a:gradFill>
                  <a:gsLst>
                    <a:gs pos="0">
                      <a:srgbClr val="FFFFFF"/>
                    </a:gs>
                    <a:gs pos="100000">
                      <a:srgbClr val="FFFFFF"/>
                    </a:gs>
                  </a:gsLst>
                  <a:lin ang="5400000" scaled="0"/>
                </a:gradFill>
                <a:latin typeface="+mj-lt"/>
                <a:cs typeface="Segoe UI" pitchFamily="34" charset="0"/>
              </a:rPr>
              <a:t>Better yields with lower environmental impact &amp; natural resource usage</a:t>
            </a:r>
          </a:p>
        </p:txBody>
      </p:sp>
    </p:spTree>
    <p:extLst>
      <p:ext uri="{BB962C8B-B14F-4D97-AF65-F5344CB8AC3E}">
        <p14:creationId xmlns:p14="http://schemas.microsoft.com/office/powerpoint/2010/main" val="555880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7239"/>
            <a:ext cx="12188825" cy="6863861"/>
          </a:xfrm>
          <a:prstGeom prst="rect">
            <a:avLst/>
          </a:prstGeom>
        </p:spPr>
      </p:pic>
      <p:sp>
        <p:nvSpPr>
          <p:cNvPr id="2" name="Title 1"/>
          <p:cNvSpPr>
            <a:spLocks noGrp="1"/>
          </p:cNvSpPr>
          <p:nvPr>
            <p:ph type="title" idx="4294967295"/>
          </p:nvPr>
        </p:nvSpPr>
        <p:spPr>
          <a:xfrm>
            <a:off x="0" y="-1316388"/>
            <a:ext cx="11501617" cy="1661560"/>
          </a:xfrm>
        </p:spPr>
        <p:txBody>
          <a:bodyPr/>
          <a:lstStyle/>
          <a:p>
            <a:r>
              <a:rPr lang="en-US" b="1" kern="0" spc="294">
                <a:gradFill>
                  <a:gsLst>
                    <a:gs pos="0">
                      <a:srgbClr val="FFFFFF"/>
                    </a:gs>
                    <a:gs pos="100000">
                      <a:srgbClr val="FFFFFF"/>
                    </a:gs>
                  </a:gsLst>
                  <a:lin ang="5400000" scaled="0"/>
                </a:gradFill>
                <a:ea typeface="Segoe UI" pitchFamily="34" charset="0"/>
              </a:rPr>
              <a:t>SMART CITIES</a:t>
            </a:r>
            <a:br>
              <a:rPr lang="en-US" sz="2744" kern="0">
                <a:gradFill>
                  <a:gsLst>
                    <a:gs pos="0">
                      <a:srgbClr val="FFFFFF"/>
                    </a:gs>
                    <a:gs pos="100000">
                      <a:srgbClr val="FFFFFF"/>
                    </a:gs>
                  </a:gsLst>
                  <a:lin ang="5400000" scaled="0"/>
                </a:gradFill>
                <a:ea typeface="Segoe UI" pitchFamily="34" charset="0"/>
              </a:rPr>
            </a:br>
            <a:endParaRPr lang="en-US"/>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6020" y="-7240"/>
            <a:ext cx="5592234" cy="6990293"/>
          </a:xfrm>
          <a:prstGeom prst="rect">
            <a:avLst/>
          </a:prstGeom>
        </p:spPr>
      </p:pic>
      <p:pic>
        <p:nvPicPr>
          <p:cNvPr id="21" name="Picture 2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645122" y="-7240"/>
            <a:ext cx="7720174" cy="6990293"/>
          </a:xfrm>
          <a:prstGeom prst="rect">
            <a:avLst/>
          </a:prstGeom>
        </p:spPr>
      </p:pic>
      <p:sp>
        <p:nvSpPr>
          <p:cNvPr id="22" name="Rectangle 21"/>
          <p:cNvSpPr/>
          <p:nvPr/>
        </p:nvSpPr>
        <p:spPr bwMode="auto">
          <a:xfrm>
            <a:off x="-14303215" y="1606161"/>
            <a:ext cx="13594871" cy="5250461"/>
          </a:xfrm>
          <a:prstGeom prst="rect">
            <a:avLst/>
          </a:prstGeom>
          <a:solidFill>
            <a:schemeClr val="accent1">
              <a:alpha val="6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744" ker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2701856" y="-1002660"/>
            <a:ext cx="7721546" cy="4395607"/>
          </a:xfrm>
          <a:prstGeom prst="rect">
            <a:avLst/>
          </a:prstGeom>
          <a:solidFill>
            <a:schemeClr val="accent5">
              <a:alpha val="6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744" kern="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3324454" y="-7240"/>
            <a:ext cx="3688766" cy="711749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3528" kern="0" spc="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SMART CITIES</a:t>
            </a:r>
          </a:p>
          <a:p>
            <a:pPr defTabSz="913828" fontAlgn="base">
              <a:lnSpc>
                <a:spcPct val="90000"/>
              </a:lnSpc>
              <a:spcBef>
                <a:spcPct val="0"/>
              </a:spcBef>
              <a:spcAft>
                <a:spcPct val="0"/>
              </a:spcAft>
            </a:pPr>
            <a:br>
              <a:rPr lang="en-US" sz="3528" kern="0" spc="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2744" kern="0">
                <a:gradFill>
                  <a:gsLst>
                    <a:gs pos="0">
                      <a:srgbClr val="FFFFFF"/>
                    </a:gs>
                    <a:gs pos="100000">
                      <a:srgbClr val="FFFFFF"/>
                    </a:gs>
                  </a:gsLst>
                  <a:lin ang="5400000" scaled="0"/>
                </a:gradFill>
                <a:latin typeface="+mj-lt"/>
                <a:cs typeface="Segoe UI" pitchFamily="34" charset="0"/>
              </a:rPr>
              <a:t>Smarter buildings, efficient infrastructure, increased safety &amp; convenience</a:t>
            </a:r>
          </a:p>
        </p:txBody>
      </p:sp>
    </p:spTree>
    <p:extLst>
      <p:ext uri="{BB962C8B-B14F-4D97-AF65-F5344CB8AC3E}">
        <p14:creationId xmlns:p14="http://schemas.microsoft.com/office/powerpoint/2010/main" val="2950761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our </a:t>
            </a:r>
            <a:r>
              <a:rPr lang="en-US" dirty="0">
                <a:gradFill>
                  <a:gsLst>
                    <a:gs pos="80833">
                      <a:schemeClr val="accent4"/>
                    </a:gs>
                    <a:gs pos="65000">
                      <a:schemeClr val="accent4"/>
                    </a:gs>
                  </a:gsLst>
                  <a:lin ang="5400000" scaled="0"/>
                </a:gradFill>
              </a:rPr>
              <a:t>unique</a:t>
            </a:r>
            <a:r>
              <a:rPr lang="en-US" dirty="0"/>
              <a:t> approach?</a:t>
            </a:r>
          </a:p>
        </p:txBody>
      </p:sp>
    </p:spTree>
    <p:extLst>
      <p:ext uri="{BB962C8B-B14F-4D97-AF65-F5344CB8AC3E}">
        <p14:creationId xmlns:p14="http://schemas.microsoft.com/office/powerpoint/2010/main" val="288816474"/>
      </p:ext>
    </p:extLst>
  </p:cSld>
  <p:clrMapOvr>
    <a:masterClrMapping/>
  </p:clrMapOvr>
  <mc:AlternateContent xmlns:mc="http://schemas.openxmlformats.org/markup-compatibility/2006" xmlns:p14="http://schemas.microsoft.com/office/powerpoint/2010/main">
    <mc:Choice Requires="p14">
      <p:transition spd="slow" p14:dur="225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896403" y="2057400"/>
            <a:ext cx="2756981" cy="3429001"/>
            <a:chOff x="1896403" y="2057400"/>
            <a:chExt cx="2756981" cy="3429001"/>
          </a:xfrm>
        </p:grpSpPr>
        <p:pic>
          <p:nvPicPr>
            <p:cNvPr id="7170"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896404" y="2057400"/>
              <a:ext cx="2738519" cy="2739044"/>
            </a:xfrm>
            <a:prstGeom prst="rect">
              <a:avLst/>
            </a:prstGeom>
            <a:noFill/>
            <a:extLst>
              <a:ext uri="{909E8E84-426E-40DD-AFC4-6F175D3DCCD1}">
                <a14:hiddenFill xmlns:a14="http://schemas.microsoft.com/office/drawing/2010/main">
                  <a:solidFill>
                    <a:srgbClr val="FFFFFF"/>
                  </a:solidFill>
                </a14:hiddenFill>
              </a:ext>
            </a:extLst>
          </p:spPr>
        </p:pic>
        <p:sp>
          <p:nvSpPr>
            <p:cNvPr id="489" name="small box shadow"/>
            <p:cNvSpPr/>
            <p:nvPr/>
          </p:nvSpPr>
          <p:spPr bwMode="auto">
            <a:xfrm>
              <a:off x="1896404" y="4800600"/>
              <a:ext cx="2756980" cy="685801"/>
            </a:xfrm>
            <a:prstGeom prst="rect">
              <a:avLst/>
            </a:prstGeom>
            <a:solidFill>
              <a:srgbClr val="000000">
                <a:alpha val="10000"/>
              </a:srgbClr>
            </a:solidFill>
            <a:ln>
              <a:noFill/>
              <a:headEnd type="none" w="med" len="med"/>
              <a:tailEnd type="none" w="med" len="med"/>
            </a:ln>
            <a:effectLst>
              <a:softEdge rad="241300"/>
            </a:effectLst>
          </p:spPr>
          <p:style>
            <a:lnRef idx="2">
              <a:schemeClr val="accent5"/>
            </a:lnRef>
            <a:fillRef idx="1">
              <a:schemeClr val="lt1"/>
            </a:fillRef>
            <a:effectRef idx="0">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493" name="TextBox 492"/>
            <p:cNvSpPr txBox="1"/>
            <p:nvPr/>
          </p:nvSpPr>
          <p:spPr>
            <a:xfrm>
              <a:off x="1896403" y="4122175"/>
              <a:ext cx="2738519" cy="678426"/>
            </a:xfrm>
            <a:prstGeom prst="rect">
              <a:avLst/>
            </a:prstGeom>
            <a:gradFill flip="none" rotWithShape="1">
              <a:gsLst>
                <a:gs pos="10000">
                  <a:srgbClr val="000000"/>
                </a:gs>
                <a:gs pos="100000">
                  <a:srgbClr val="000000">
                    <a:alpha val="0"/>
                  </a:srgbClr>
                </a:gs>
              </a:gsLst>
              <a:lin ang="16200000" scaled="1"/>
              <a:tileRect/>
            </a:gradFill>
          </p:spPr>
          <p:txBody>
            <a:bodyPr wrap="square" lIns="91440" tIns="0" rIns="91440" bIns="91440" rtlCol="0" anchor="b">
              <a:noAutofit/>
            </a:bodyPr>
            <a:lstStyle>
              <a:defPPr>
                <a:defRPr lang="en-US"/>
              </a:defPPr>
              <a:lvl1pPr>
                <a:lnSpc>
                  <a:spcPct val="90000"/>
                </a:lnSpc>
                <a:defRPr sz="2000">
                  <a:gradFill>
                    <a:gsLst>
                      <a:gs pos="10000">
                        <a:srgbClr val="FFFFFF"/>
                      </a:gs>
                      <a:gs pos="31000">
                        <a:srgbClr val="FFFFFF"/>
                      </a:gs>
                    </a:gsLst>
                    <a:lin ang="5400000" scaled="0"/>
                  </a:gradFill>
                </a:defRPr>
              </a:lvl1pPr>
            </a:lstStyle>
            <a:p>
              <a:r>
                <a:rPr lang="en-US" dirty="0">
                  <a:latin typeface="Segoe UI" pitchFamily="34" charset="0"/>
                </a:rPr>
                <a:t>Universal Platform</a:t>
              </a:r>
            </a:p>
          </p:txBody>
        </p:sp>
      </p:grpSp>
      <p:grpSp>
        <p:nvGrpSpPr>
          <p:cNvPr id="4" name="Group 3"/>
          <p:cNvGrpSpPr/>
          <p:nvPr/>
        </p:nvGrpSpPr>
        <p:grpSpPr>
          <a:xfrm>
            <a:off x="4721941" y="2053244"/>
            <a:ext cx="2756982" cy="3433157"/>
            <a:chOff x="4709031" y="2053244"/>
            <a:chExt cx="2756982" cy="3433157"/>
          </a:xfrm>
        </p:grpSpPr>
        <p:pic>
          <p:nvPicPr>
            <p:cNvPr id="490" name="Picture 2"/>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t="-6174" b="-13666"/>
            <a:stretch/>
          </p:blipFill>
          <p:spPr bwMode="auto">
            <a:xfrm>
              <a:off x="4722813" y="2053244"/>
              <a:ext cx="2739169" cy="2743200"/>
            </a:xfrm>
            <a:prstGeom prst="rect">
              <a:avLst/>
            </a:prstGeom>
            <a:solidFill>
              <a:srgbClr val="000000"/>
            </a:solidFill>
            <a:ln>
              <a:noFill/>
            </a:ln>
            <a:extLst/>
          </p:spPr>
        </p:pic>
        <p:sp>
          <p:nvSpPr>
            <p:cNvPr id="491" name="small box shadow"/>
            <p:cNvSpPr/>
            <p:nvPr/>
          </p:nvSpPr>
          <p:spPr bwMode="auto">
            <a:xfrm>
              <a:off x="4709031" y="4800600"/>
              <a:ext cx="2756980" cy="685801"/>
            </a:xfrm>
            <a:prstGeom prst="rect">
              <a:avLst/>
            </a:prstGeom>
            <a:solidFill>
              <a:srgbClr val="000000">
                <a:alpha val="10000"/>
              </a:srgbClr>
            </a:solidFill>
            <a:ln>
              <a:noFill/>
              <a:headEnd type="none" w="med" len="med"/>
              <a:tailEnd type="none" w="med" len="med"/>
            </a:ln>
            <a:effectLst>
              <a:softEdge rad="241300"/>
            </a:effectLst>
          </p:spPr>
          <p:style>
            <a:lnRef idx="2">
              <a:schemeClr val="accent5"/>
            </a:lnRef>
            <a:fillRef idx="1">
              <a:schemeClr val="lt1"/>
            </a:fillRef>
            <a:effectRef idx="0">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494" name="TextBox 493"/>
            <p:cNvSpPr txBox="1"/>
            <p:nvPr/>
          </p:nvSpPr>
          <p:spPr>
            <a:xfrm>
              <a:off x="4722813" y="4118018"/>
              <a:ext cx="2743200" cy="678426"/>
            </a:xfrm>
            <a:prstGeom prst="rect">
              <a:avLst/>
            </a:prstGeom>
            <a:gradFill flip="none" rotWithShape="1">
              <a:gsLst>
                <a:gs pos="10000">
                  <a:srgbClr val="000000"/>
                </a:gs>
                <a:gs pos="100000">
                  <a:srgbClr val="000000">
                    <a:alpha val="0"/>
                  </a:srgbClr>
                </a:gs>
              </a:gsLst>
              <a:lin ang="16200000" scaled="1"/>
              <a:tileRect/>
            </a:gradFill>
          </p:spPr>
          <p:txBody>
            <a:bodyPr wrap="square" lIns="91440" tIns="0" rIns="91440" bIns="91440" rtlCol="0" anchor="b">
              <a:noAutofit/>
            </a:bodyPr>
            <a:lstStyle/>
            <a:p>
              <a:pPr>
                <a:lnSpc>
                  <a:spcPct val="90000"/>
                </a:lnSpc>
              </a:pPr>
              <a:r>
                <a:rPr lang="en-US" sz="2000" dirty="0">
                  <a:gradFill>
                    <a:gsLst>
                      <a:gs pos="10000">
                        <a:srgbClr val="FFFFFF"/>
                      </a:gs>
                      <a:gs pos="31000">
                        <a:srgbClr val="FFFFFF"/>
                      </a:gs>
                    </a:gsLst>
                    <a:lin ang="5400000" scaled="0"/>
                  </a:gradFill>
                  <a:latin typeface="Segoe UI" pitchFamily="34" charset="0"/>
                </a:rPr>
                <a:t>Partnering</a:t>
              </a:r>
            </a:p>
          </p:txBody>
        </p:sp>
      </p:grpSp>
      <p:sp>
        <p:nvSpPr>
          <p:cNvPr id="5" name="Title 4"/>
          <p:cNvSpPr>
            <a:spLocks noGrp="1"/>
          </p:cNvSpPr>
          <p:nvPr>
            <p:ph type="title"/>
          </p:nvPr>
        </p:nvSpPr>
        <p:spPr/>
        <p:txBody>
          <a:bodyPr/>
          <a:lstStyle/>
          <a:p>
            <a:r>
              <a:rPr lang="en-US" dirty="0"/>
              <a:t>What is our </a:t>
            </a:r>
            <a:r>
              <a:rPr lang="en-US" dirty="0">
                <a:gradFill>
                  <a:gsLst>
                    <a:gs pos="80833">
                      <a:schemeClr val="accent4"/>
                    </a:gs>
                    <a:gs pos="65000">
                      <a:schemeClr val="accent4"/>
                    </a:gs>
                  </a:gsLst>
                  <a:lin ang="5400000" scaled="0"/>
                </a:gradFill>
              </a:rPr>
              <a:t>unique</a:t>
            </a:r>
            <a:r>
              <a:rPr lang="en-US" dirty="0"/>
              <a:t> approach?</a:t>
            </a:r>
          </a:p>
        </p:txBody>
      </p:sp>
      <p:grpSp>
        <p:nvGrpSpPr>
          <p:cNvPr id="497" name="Group 496"/>
          <p:cNvGrpSpPr/>
          <p:nvPr/>
        </p:nvGrpSpPr>
        <p:grpSpPr>
          <a:xfrm>
            <a:off x="7547480" y="2057400"/>
            <a:ext cx="2757219" cy="3429001"/>
            <a:chOff x="7547480" y="2057400"/>
            <a:chExt cx="2757219" cy="3429001"/>
          </a:xfrm>
        </p:grpSpPr>
        <p:pic>
          <p:nvPicPr>
            <p:cNvPr id="498" name="Picture 5"/>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flipH="1">
              <a:off x="7561499" y="2057400"/>
              <a:ext cx="2743200" cy="2743199"/>
            </a:xfrm>
            <a:prstGeom prst="rect">
              <a:avLst/>
            </a:prstGeom>
            <a:noFill/>
            <a:extLst>
              <a:ext uri="{909E8E84-426E-40DD-AFC4-6F175D3DCCD1}">
                <a14:hiddenFill xmlns:a14="http://schemas.microsoft.com/office/drawing/2010/main">
                  <a:solidFill>
                    <a:srgbClr val="FFFFFF"/>
                  </a:solidFill>
                </a14:hiddenFill>
              </a:ext>
            </a:extLst>
          </p:spPr>
        </p:pic>
        <p:sp>
          <p:nvSpPr>
            <p:cNvPr id="499" name="small box shadow"/>
            <p:cNvSpPr/>
            <p:nvPr/>
          </p:nvSpPr>
          <p:spPr bwMode="auto">
            <a:xfrm>
              <a:off x="7547480" y="4800600"/>
              <a:ext cx="2756980" cy="685801"/>
            </a:xfrm>
            <a:prstGeom prst="rect">
              <a:avLst/>
            </a:prstGeom>
            <a:solidFill>
              <a:srgbClr val="000000">
                <a:alpha val="10000"/>
              </a:srgbClr>
            </a:solidFill>
            <a:ln>
              <a:noFill/>
              <a:headEnd type="none" w="med" len="med"/>
              <a:tailEnd type="none" w="med" len="med"/>
            </a:ln>
            <a:effectLst>
              <a:softEdge rad="241300"/>
            </a:effectLst>
          </p:spPr>
          <p:style>
            <a:lnRef idx="2">
              <a:schemeClr val="accent5"/>
            </a:lnRef>
            <a:fillRef idx="1">
              <a:schemeClr val="lt1"/>
            </a:fillRef>
            <a:effectRef idx="0">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latin typeface="Segoe UI" pitchFamily="34" charset="0"/>
              </a:endParaRPr>
            </a:p>
          </p:txBody>
        </p:sp>
        <p:sp>
          <p:nvSpPr>
            <p:cNvPr id="500" name="TextBox 499"/>
            <p:cNvSpPr txBox="1"/>
            <p:nvPr/>
          </p:nvSpPr>
          <p:spPr>
            <a:xfrm>
              <a:off x="7561499" y="4122175"/>
              <a:ext cx="2743200" cy="678426"/>
            </a:xfrm>
            <a:prstGeom prst="rect">
              <a:avLst/>
            </a:prstGeom>
            <a:gradFill flip="none" rotWithShape="1">
              <a:gsLst>
                <a:gs pos="1000">
                  <a:srgbClr val="000000"/>
                </a:gs>
                <a:gs pos="100000">
                  <a:srgbClr val="000000">
                    <a:alpha val="0"/>
                  </a:srgbClr>
                </a:gs>
              </a:gsLst>
              <a:lin ang="16200000" scaled="1"/>
              <a:tileRect/>
            </a:gradFill>
          </p:spPr>
          <p:txBody>
            <a:bodyPr wrap="square" lIns="91440" tIns="0" rIns="91440" bIns="91440" rtlCol="0" anchor="b">
              <a:noAutofit/>
            </a:bodyPr>
            <a:lstStyle/>
            <a:p>
              <a:pPr>
                <a:lnSpc>
                  <a:spcPct val="90000"/>
                </a:lnSpc>
              </a:pPr>
              <a:r>
                <a:rPr lang="en-US" sz="2000" dirty="0">
                  <a:gradFill>
                    <a:gsLst>
                      <a:gs pos="10000">
                        <a:srgbClr val="FFFFFF"/>
                      </a:gs>
                      <a:gs pos="31000">
                        <a:srgbClr val="FFFFFF"/>
                      </a:gs>
                    </a:gsLst>
                    <a:lin ang="5400000" scaled="0"/>
                  </a:gradFill>
                  <a:latin typeface="Segoe UI" pitchFamily="34" charset="0"/>
                </a:rPr>
                <a:t>Persistence</a:t>
              </a:r>
            </a:p>
          </p:txBody>
        </p:sp>
      </p:grpSp>
    </p:spTree>
    <p:extLst>
      <p:ext uri="{BB962C8B-B14F-4D97-AF65-F5344CB8AC3E}">
        <p14:creationId xmlns:p14="http://schemas.microsoft.com/office/powerpoint/2010/main" val="23972862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42" presetClass="path" presetSubtype="0" accel="50000" decel="50000" fill="hold" grpId="1" nodeType="withEffect">
                                  <p:stCondLst>
                                    <p:cond delay="0"/>
                                  </p:stCondLst>
                                  <p:childTnLst>
                                    <p:animMotion origin="layout" path="M 2.08333E-7 -2.22222E-6 L 2.08333E-7 0.37778 " pathEditMode="relative" rAng="0" ptsTypes="AA">
                                      <p:cBhvr>
                                        <p:cTn id="8" dur="2000" spd="-100000" fill="hold"/>
                                        <p:tgtEl>
                                          <p:spTgt spid="5"/>
                                        </p:tgtEl>
                                        <p:attrNameLst>
                                          <p:attrName>ppt_x</p:attrName>
                                          <p:attrName>ppt_y</p:attrName>
                                        </p:attrNameLst>
                                      </p:cBhvr>
                                      <p:rCtr x="0" y="18889"/>
                                    </p:animMotion>
                                  </p:childTnLst>
                                </p:cTn>
                              </p:par>
                              <p:par>
                                <p:cTn id="9" presetID="2" presetClass="entr" presetSubtype="2" decel="100000" fill="hold" nodeType="withEffect">
                                  <p:stCondLst>
                                    <p:cond delay="11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500" fill="hold"/>
                                        <p:tgtEl>
                                          <p:spTgt spid="2"/>
                                        </p:tgtEl>
                                        <p:attrNameLst>
                                          <p:attrName>ppt_x</p:attrName>
                                        </p:attrNameLst>
                                      </p:cBhvr>
                                      <p:tavLst>
                                        <p:tav tm="0">
                                          <p:val>
                                            <p:strVal val="1+#ppt_w/2"/>
                                          </p:val>
                                        </p:tav>
                                        <p:tav tm="100000">
                                          <p:val>
                                            <p:strVal val="#ppt_x"/>
                                          </p:val>
                                        </p:tav>
                                      </p:tavLst>
                                    </p:anim>
                                    <p:anim calcmode="lin" valueType="num">
                                      <p:cBhvr additive="base">
                                        <p:cTn id="12" dur="1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6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300" fill="hold"/>
                                        <p:tgtEl>
                                          <p:spTgt spid="4"/>
                                        </p:tgtEl>
                                        <p:attrNameLst>
                                          <p:attrName>ppt_x</p:attrName>
                                        </p:attrNameLst>
                                      </p:cBhvr>
                                      <p:tavLst>
                                        <p:tav tm="0">
                                          <p:val>
                                            <p:strVal val="1+#ppt_w/2"/>
                                          </p:val>
                                        </p:tav>
                                        <p:tav tm="100000">
                                          <p:val>
                                            <p:strVal val="#ppt_x"/>
                                          </p:val>
                                        </p:tav>
                                      </p:tavLst>
                                    </p:anim>
                                    <p:anim calcmode="lin" valueType="num">
                                      <p:cBhvr additive="base">
                                        <p:cTn id="16" dur="13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2100"/>
                                  </p:stCondLst>
                                  <p:childTnLst>
                                    <p:set>
                                      <p:cBhvr>
                                        <p:cTn id="18" dur="1" fill="hold">
                                          <p:stCondLst>
                                            <p:cond delay="0"/>
                                          </p:stCondLst>
                                        </p:cTn>
                                        <p:tgtEl>
                                          <p:spTgt spid="497"/>
                                        </p:tgtEl>
                                        <p:attrNameLst>
                                          <p:attrName>style.visibility</p:attrName>
                                        </p:attrNameLst>
                                      </p:cBhvr>
                                      <p:to>
                                        <p:strVal val="visible"/>
                                      </p:to>
                                    </p:set>
                                    <p:anim calcmode="lin" valueType="num">
                                      <p:cBhvr additive="base">
                                        <p:cTn id="19" dur="900" fill="hold"/>
                                        <p:tgtEl>
                                          <p:spTgt spid="497"/>
                                        </p:tgtEl>
                                        <p:attrNameLst>
                                          <p:attrName>ppt_x</p:attrName>
                                        </p:attrNameLst>
                                      </p:cBhvr>
                                      <p:tavLst>
                                        <p:tav tm="0">
                                          <p:val>
                                            <p:strVal val="1+#ppt_w/2"/>
                                          </p:val>
                                        </p:tav>
                                        <p:tav tm="100000">
                                          <p:val>
                                            <p:strVal val="#ppt_x"/>
                                          </p:val>
                                        </p:tav>
                                      </p:tavLst>
                                    </p:anim>
                                    <p:anim calcmode="lin" valueType="num">
                                      <p:cBhvr additive="base">
                                        <p:cTn id="20" dur="900" fill="hold"/>
                                        <p:tgtEl>
                                          <p:spTgt spid="4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4DA131-E5B7-4CA2-B75C-EBDD20D35E51}"/>
              </a:ext>
            </a:extLst>
          </p:cNvPr>
          <p:cNvPicPr>
            <a:picLocks noChangeAspect="1"/>
          </p:cNvPicPr>
          <p:nvPr/>
        </p:nvPicPr>
        <p:blipFill>
          <a:blip r:embed="rId2"/>
          <a:stretch>
            <a:fillRect/>
          </a:stretch>
        </p:blipFill>
        <p:spPr>
          <a:xfrm>
            <a:off x="0" y="4298"/>
            <a:ext cx="12188825" cy="6849404"/>
          </a:xfrm>
          <a:prstGeom prst="rect">
            <a:avLst/>
          </a:prstGeom>
        </p:spPr>
      </p:pic>
      <p:sp>
        <p:nvSpPr>
          <p:cNvPr id="2" name="Title 1">
            <a:extLst>
              <a:ext uri="{FF2B5EF4-FFF2-40B4-BE49-F238E27FC236}">
                <a16:creationId xmlns:a16="http://schemas.microsoft.com/office/drawing/2014/main" id="{AACC0AB7-D000-4565-90E4-1C8D94B90020}"/>
              </a:ext>
            </a:extLst>
          </p:cNvPr>
          <p:cNvSpPr>
            <a:spLocks noGrp="1"/>
          </p:cNvSpPr>
          <p:nvPr>
            <p:ph type="title"/>
          </p:nvPr>
        </p:nvSpPr>
        <p:spPr>
          <a:xfrm>
            <a:off x="608013" y="422701"/>
            <a:ext cx="10972799" cy="830997"/>
          </a:xfrm>
        </p:spPr>
        <p:txBody>
          <a:bodyPr/>
          <a:lstStyle/>
          <a:p>
            <a:endParaRPr lang="en-IN" dirty="0"/>
          </a:p>
        </p:txBody>
      </p:sp>
    </p:spTree>
    <p:extLst>
      <p:ext uri="{BB962C8B-B14F-4D97-AF65-F5344CB8AC3E}">
        <p14:creationId xmlns:p14="http://schemas.microsoft.com/office/powerpoint/2010/main" val="772178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69583">
                      <a:schemeClr val="accent1"/>
                    </a:gs>
                    <a:gs pos="59167">
                      <a:schemeClr val="accent1"/>
                    </a:gs>
                  </a:gsLst>
                  <a:lin ang="5400000" scaled="0"/>
                </a:gradFill>
              </a:rPr>
              <a:t>How</a:t>
            </a:r>
            <a:r>
              <a:rPr lang="en-US" dirty="0"/>
              <a:t> we’re doing it.</a:t>
            </a:r>
          </a:p>
        </p:txBody>
      </p:sp>
    </p:spTree>
    <p:extLst>
      <p:ext uri="{BB962C8B-B14F-4D97-AF65-F5344CB8AC3E}">
        <p14:creationId xmlns:p14="http://schemas.microsoft.com/office/powerpoint/2010/main" val="2862443879"/>
      </p:ext>
    </p:extLst>
  </p:cSld>
  <p:clrMapOvr>
    <a:masterClrMapping/>
  </p:clrMapOvr>
  <mc:AlternateContent xmlns:mc="http://schemas.openxmlformats.org/markup-compatibility/2006" xmlns:p14="http://schemas.microsoft.com/office/powerpoint/2010/main">
    <mc:Choice Requires="p14">
      <p:transition spd="slow" p14:dur="2250">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3F43B-9698-43FE-BA7C-F07010C49CB7}"/>
              </a:ext>
            </a:extLst>
          </p:cNvPr>
          <p:cNvSpPr>
            <a:spLocks noGrp="1"/>
          </p:cNvSpPr>
          <p:nvPr>
            <p:ph type="title"/>
          </p:nvPr>
        </p:nvSpPr>
        <p:spPr/>
        <p:txBody>
          <a:bodyPr/>
          <a:lstStyle/>
          <a:p>
            <a:r>
              <a:rPr lang="en-US"/>
              <a:t>A Simple View of an IoT Solution</a:t>
            </a:r>
          </a:p>
        </p:txBody>
      </p:sp>
      <p:cxnSp>
        <p:nvCxnSpPr>
          <p:cNvPr id="3" name="Straight Arrow Connector 2">
            <a:extLst>
              <a:ext uri="{FF2B5EF4-FFF2-40B4-BE49-F238E27FC236}">
                <a16:creationId xmlns:a16="http://schemas.microsoft.com/office/drawing/2014/main" id="{0CB222A5-280B-4FA7-902C-4E5695A26173}"/>
              </a:ext>
            </a:extLst>
          </p:cNvPr>
          <p:cNvCxnSpPr>
            <a:cxnSpLocks/>
          </p:cNvCxnSpPr>
          <p:nvPr/>
        </p:nvCxnSpPr>
        <p:spPr>
          <a:xfrm>
            <a:off x="3311849" y="2759512"/>
            <a:ext cx="2026865" cy="0"/>
          </a:xfrm>
          <a:prstGeom prst="straightConnector1">
            <a:avLst/>
          </a:prstGeom>
          <a:ln w="19050" cap="rnd">
            <a:solidFill>
              <a:srgbClr val="C00000"/>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65DB82B-3071-49B8-B54B-227147E3C103}"/>
              </a:ext>
            </a:extLst>
          </p:cNvPr>
          <p:cNvSpPr/>
          <p:nvPr/>
        </p:nvSpPr>
        <p:spPr>
          <a:xfrm flipH="1">
            <a:off x="9277192" y="3544833"/>
            <a:ext cx="1413302" cy="553783"/>
          </a:xfrm>
          <a:prstGeom prst="rect">
            <a:avLst/>
          </a:prstGeom>
          <a:noFill/>
        </p:spPr>
        <p:txBody>
          <a:bodyPr wrap="none" lIns="0" tIns="0" rIns="0" bIns="0" anchor="ctr">
            <a:spAutoFit/>
          </a:bodyPr>
          <a:lstStyle/>
          <a:p>
            <a:pPr algn="ctr" defTabSz="950776">
              <a:defRPr/>
            </a:pPr>
            <a:r>
              <a:rPr lang="en-US" sz="3599">
                <a:latin typeface="Segoe UI Light"/>
              </a:rPr>
              <a:t>Actions</a:t>
            </a:r>
          </a:p>
        </p:txBody>
      </p:sp>
      <p:sp>
        <p:nvSpPr>
          <p:cNvPr id="5" name="Rectangle 4">
            <a:extLst>
              <a:ext uri="{FF2B5EF4-FFF2-40B4-BE49-F238E27FC236}">
                <a16:creationId xmlns:a16="http://schemas.microsoft.com/office/drawing/2014/main" id="{B57ED343-BA0B-4EE7-A22A-93629B015676}"/>
              </a:ext>
            </a:extLst>
          </p:cNvPr>
          <p:cNvSpPr/>
          <p:nvPr/>
        </p:nvSpPr>
        <p:spPr>
          <a:xfrm flipH="1">
            <a:off x="1817271" y="3544833"/>
            <a:ext cx="1261075" cy="553783"/>
          </a:xfrm>
          <a:prstGeom prst="rect">
            <a:avLst/>
          </a:prstGeom>
          <a:noFill/>
        </p:spPr>
        <p:txBody>
          <a:bodyPr wrap="none" lIns="0" tIns="0" rIns="0" bIns="0" anchor="ctr">
            <a:spAutoFit/>
          </a:bodyPr>
          <a:lstStyle/>
          <a:p>
            <a:pPr algn="ctr" defTabSz="950776">
              <a:defRPr/>
            </a:pPr>
            <a:r>
              <a:rPr lang="en-US" sz="3599">
                <a:latin typeface="Segoe UI Light"/>
              </a:rPr>
              <a:t>Things</a:t>
            </a:r>
          </a:p>
        </p:txBody>
      </p:sp>
      <p:sp>
        <p:nvSpPr>
          <p:cNvPr id="6" name="Rectangle 5">
            <a:extLst>
              <a:ext uri="{FF2B5EF4-FFF2-40B4-BE49-F238E27FC236}">
                <a16:creationId xmlns:a16="http://schemas.microsoft.com/office/drawing/2014/main" id="{CD2F947E-7687-4DB4-9ECD-421DCC449AE1}"/>
              </a:ext>
            </a:extLst>
          </p:cNvPr>
          <p:cNvSpPr/>
          <p:nvPr/>
        </p:nvSpPr>
        <p:spPr>
          <a:xfrm flipH="1">
            <a:off x="5497638" y="3544833"/>
            <a:ext cx="1436375" cy="553783"/>
          </a:xfrm>
          <a:prstGeom prst="rect">
            <a:avLst/>
          </a:prstGeom>
          <a:noFill/>
        </p:spPr>
        <p:txBody>
          <a:bodyPr wrap="none" lIns="0" tIns="0" rIns="0" bIns="0" anchor="ctr">
            <a:spAutoFit/>
          </a:bodyPr>
          <a:lstStyle/>
          <a:p>
            <a:pPr algn="ctr" defTabSz="950776">
              <a:defRPr/>
            </a:pPr>
            <a:r>
              <a:rPr lang="en-US" sz="3599">
                <a:latin typeface="Segoe UI Light"/>
              </a:rPr>
              <a:t>Insights</a:t>
            </a:r>
          </a:p>
        </p:txBody>
      </p:sp>
      <p:sp>
        <p:nvSpPr>
          <p:cNvPr id="7" name="Oval 6">
            <a:extLst>
              <a:ext uri="{FF2B5EF4-FFF2-40B4-BE49-F238E27FC236}">
                <a16:creationId xmlns:a16="http://schemas.microsoft.com/office/drawing/2014/main" id="{096B585E-EA59-491E-A0E8-45D6B7FB5309}"/>
              </a:ext>
            </a:extLst>
          </p:cNvPr>
          <p:cNvSpPr>
            <a:spLocks noChangeAspect="1"/>
          </p:cNvSpPr>
          <p:nvPr/>
        </p:nvSpPr>
        <p:spPr bwMode="auto">
          <a:xfrm>
            <a:off x="9270886" y="2046557"/>
            <a:ext cx="1425911" cy="1425911"/>
          </a:xfrm>
          <a:prstGeom prst="ellipse">
            <a:avLst/>
          </a:prstGeom>
          <a:noFill/>
          <a:ln w="2222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69193" fontAlgn="base">
              <a:spcBef>
                <a:spcPct val="0"/>
              </a:spcBef>
              <a:spcAft>
                <a:spcPct val="0"/>
              </a:spcAft>
              <a:defRPr/>
            </a:pPr>
            <a:endParaRPr lang="en-US" sz="2399" kern="0">
              <a:solidFill>
                <a:srgbClr val="505050"/>
              </a:solidFill>
              <a:latin typeface="Segoe UI Light"/>
            </a:endParaRPr>
          </a:p>
        </p:txBody>
      </p:sp>
      <p:sp>
        <p:nvSpPr>
          <p:cNvPr id="8" name="Freeform 104">
            <a:extLst>
              <a:ext uri="{FF2B5EF4-FFF2-40B4-BE49-F238E27FC236}">
                <a16:creationId xmlns:a16="http://schemas.microsoft.com/office/drawing/2014/main" id="{9885B4B4-FA2F-41FD-A99C-F738DB4F2E5A}"/>
              </a:ext>
            </a:extLst>
          </p:cNvPr>
          <p:cNvSpPr>
            <a:spLocks noChangeAspect="1"/>
          </p:cNvSpPr>
          <p:nvPr/>
        </p:nvSpPr>
        <p:spPr bwMode="black">
          <a:xfrm>
            <a:off x="9721125" y="2321652"/>
            <a:ext cx="525435" cy="875725"/>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tx1"/>
          </a:solidFill>
          <a:ln>
            <a:noFill/>
          </a:ln>
        </p:spPr>
        <p:txBody>
          <a:bodyPr vert="horz" wrap="square" lIns="93211" tIns="46605" rIns="93211" bIns="46605" numCol="1" anchor="t" anchorCtr="0" compatLnSpc="1">
            <a:prstTxWarp prst="textNoShape">
              <a:avLst/>
            </a:prstTxWarp>
            <a:noAutofit/>
          </a:bodyPr>
          <a:lstStyle/>
          <a:p>
            <a:pPr defTabSz="932227">
              <a:defRPr/>
            </a:pPr>
            <a:endParaRPr lang="en-US" sz="3999">
              <a:solidFill>
                <a:srgbClr val="505050"/>
              </a:solidFill>
              <a:latin typeface="Segoe UI Light"/>
            </a:endParaRPr>
          </a:p>
        </p:txBody>
      </p:sp>
      <p:sp>
        <p:nvSpPr>
          <p:cNvPr id="9" name="Oval 8">
            <a:extLst>
              <a:ext uri="{FF2B5EF4-FFF2-40B4-BE49-F238E27FC236}">
                <a16:creationId xmlns:a16="http://schemas.microsoft.com/office/drawing/2014/main" id="{EF803B39-EAC3-4887-AD37-19AB920E3DEC}"/>
              </a:ext>
            </a:extLst>
          </p:cNvPr>
          <p:cNvSpPr>
            <a:spLocks/>
          </p:cNvSpPr>
          <p:nvPr/>
        </p:nvSpPr>
        <p:spPr bwMode="auto">
          <a:xfrm>
            <a:off x="1734851" y="2046557"/>
            <a:ext cx="1425911" cy="1425911"/>
          </a:xfrm>
          <a:prstGeom prst="ellipse">
            <a:avLst/>
          </a:prstGeom>
          <a:noFill/>
          <a:ln w="2222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69193" fontAlgn="base">
              <a:spcBef>
                <a:spcPct val="0"/>
              </a:spcBef>
              <a:spcAft>
                <a:spcPct val="0"/>
              </a:spcAft>
              <a:defRPr/>
            </a:pPr>
            <a:endParaRPr lang="en-US" sz="2399" kern="0">
              <a:solidFill>
                <a:srgbClr val="505050"/>
              </a:solidFill>
              <a:latin typeface="Segoe UI Light"/>
            </a:endParaRPr>
          </a:p>
        </p:txBody>
      </p:sp>
      <p:sp>
        <p:nvSpPr>
          <p:cNvPr id="10" name="Freeform: Shape 9">
            <a:extLst>
              <a:ext uri="{FF2B5EF4-FFF2-40B4-BE49-F238E27FC236}">
                <a16:creationId xmlns:a16="http://schemas.microsoft.com/office/drawing/2014/main" id="{14FAAAF8-6FD7-4657-8D05-6C40C061FBCE}"/>
              </a:ext>
            </a:extLst>
          </p:cNvPr>
          <p:cNvSpPr>
            <a:spLocks noChangeArrowheads="1"/>
          </p:cNvSpPr>
          <p:nvPr/>
        </p:nvSpPr>
        <p:spPr bwMode="auto">
          <a:xfrm rot="2700000">
            <a:off x="2097508" y="2280742"/>
            <a:ext cx="700579" cy="700584"/>
          </a:xfrm>
          <a:custGeom>
            <a:avLst/>
            <a:gdLst>
              <a:gd name="connsiteX0" fmla="*/ 546713 w 700850"/>
              <a:gd name="connsiteY0" fmla="*/ 546768 h 700855"/>
              <a:gd name="connsiteX1" fmla="*/ 609420 w 700850"/>
              <a:gd name="connsiteY1" fmla="*/ 520743 h 700855"/>
              <a:gd name="connsiteX2" fmla="*/ 698101 w 700850"/>
              <a:gd name="connsiteY2" fmla="*/ 609596 h 700855"/>
              <a:gd name="connsiteX3" fmla="*/ 609420 w 700850"/>
              <a:gd name="connsiteY3" fmla="*/ 698449 h 700855"/>
              <a:gd name="connsiteX4" fmla="*/ 520739 w 700850"/>
              <a:gd name="connsiteY4" fmla="*/ 609596 h 700855"/>
              <a:gd name="connsiteX5" fmla="*/ 546713 w 700850"/>
              <a:gd name="connsiteY5" fmla="*/ 546768 h 700855"/>
              <a:gd name="connsiteX6" fmla="*/ 435700 w 700850"/>
              <a:gd name="connsiteY6" fmla="*/ 435945 h 700855"/>
              <a:gd name="connsiteX7" fmla="*/ 700850 w 700850"/>
              <a:gd name="connsiteY7" fmla="*/ 326194 h 700855"/>
              <a:gd name="connsiteX8" fmla="*/ 700850 w 700850"/>
              <a:gd name="connsiteY8" fmla="*/ 397868 h 700855"/>
              <a:gd name="connsiteX9" fmla="*/ 397588 w 700850"/>
              <a:gd name="connsiteY9" fmla="*/ 700854 h 700855"/>
              <a:gd name="connsiteX10" fmla="*/ 325849 w 700850"/>
              <a:gd name="connsiteY10" fmla="*/ 700854 h 700855"/>
              <a:gd name="connsiteX11" fmla="*/ 435700 w 700850"/>
              <a:gd name="connsiteY11" fmla="*/ 435945 h 700855"/>
              <a:gd name="connsiteX12" fmla="*/ 320634 w 700850"/>
              <a:gd name="connsiteY12" fmla="*/ 320880 h 700855"/>
              <a:gd name="connsiteX13" fmla="*/ 700850 w 700850"/>
              <a:gd name="connsiteY13" fmla="*/ 163270 h 700855"/>
              <a:gd name="connsiteX14" fmla="*/ 700850 w 700850"/>
              <a:gd name="connsiteY14" fmla="*/ 234948 h 700855"/>
              <a:gd name="connsiteX15" fmla="*/ 234647 w 700850"/>
              <a:gd name="connsiteY15" fmla="*/ 700854 h 700855"/>
              <a:gd name="connsiteX16" fmla="*/ 162924 w 700850"/>
              <a:gd name="connsiteY16" fmla="*/ 700854 h 700855"/>
              <a:gd name="connsiteX17" fmla="*/ 320634 w 700850"/>
              <a:gd name="connsiteY17" fmla="*/ 320880 h 700855"/>
              <a:gd name="connsiteX18" fmla="*/ 205365 w 700850"/>
              <a:gd name="connsiteY18" fmla="*/ 205367 h 700855"/>
              <a:gd name="connsiteX19" fmla="*/ 700850 w 700850"/>
              <a:gd name="connsiteY19" fmla="*/ 0 h 700855"/>
              <a:gd name="connsiteX20" fmla="*/ 700850 w 700850"/>
              <a:gd name="connsiteY20" fmla="*/ 71716 h 700855"/>
              <a:gd name="connsiteX21" fmla="*/ 71715 w 700850"/>
              <a:gd name="connsiteY21" fmla="*/ 700854 h 700855"/>
              <a:gd name="connsiteX22" fmla="*/ 0 w 700850"/>
              <a:gd name="connsiteY22" fmla="*/ 700855 h 700855"/>
              <a:gd name="connsiteX23" fmla="*/ 205365 w 700850"/>
              <a:gd name="connsiteY23" fmla="*/ 205367 h 7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0850" h="700855">
                <a:moveTo>
                  <a:pt x="546713" y="546768"/>
                </a:moveTo>
                <a:cubicBezTo>
                  <a:pt x="562761" y="530688"/>
                  <a:pt x="584932" y="520743"/>
                  <a:pt x="609420" y="520743"/>
                </a:cubicBezTo>
                <a:cubicBezTo>
                  <a:pt x="658397" y="520743"/>
                  <a:pt x="698101" y="560524"/>
                  <a:pt x="698101" y="609596"/>
                </a:cubicBezTo>
                <a:cubicBezTo>
                  <a:pt x="698101" y="658668"/>
                  <a:pt x="658397" y="698449"/>
                  <a:pt x="609420" y="698449"/>
                </a:cubicBezTo>
                <a:cubicBezTo>
                  <a:pt x="560443" y="698449"/>
                  <a:pt x="520739" y="658668"/>
                  <a:pt x="520739" y="609596"/>
                </a:cubicBezTo>
                <a:cubicBezTo>
                  <a:pt x="520739" y="585060"/>
                  <a:pt x="530665" y="562847"/>
                  <a:pt x="546713" y="546768"/>
                </a:cubicBezTo>
                <a:close/>
                <a:moveTo>
                  <a:pt x="435700" y="435945"/>
                </a:moveTo>
                <a:cubicBezTo>
                  <a:pt x="503567" y="368140"/>
                  <a:pt x="597317" y="326194"/>
                  <a:pt x="700850" y="326194"/>
                </a:cubicBezTo>
                <a:cubicBezTo>
                  <a:pt x="700850" y="397868"/>
                  <a:pt x="700850" y="397868"/>
                  <a:pt x="700850" y="397868"/>
                </a:cubicBezTo>
                <a:cubicBezTo>
                  <a:pt x="533730" y="397868"/>
                  <a:pt x="397588" y="533886"/>
                  <a:pt x="397588" y="700854"/>
                </a:cubicBezTo>
                <a:cubicBezTo>
                  <a:pt x="325849" y="700854"/>
                  <a:pt x="325849" y="700854"/>
                  <a:pt x="325849" y="700854"/>
                </a:cubicBezTo>
                <a:cubicBezTo>
                  <a:pt x="325849" y="597415"/>
                  <a:pt x="367833" y="503750"/>
                  <a:pt x="435700" y="435945"/>
                </a:cubicBezTo>
                <a:close/>
                <a:moveTo>
                  <a:pt x="320634" y="320880"/>
                </a:moveTo>
                <a:cubicBezTo>
                  <a:pt x="418031" y="223545"/>
                  <a:pt x="552513" y="163270"/>
                  <a:pt x="700850" y="163270"/>
                </a:cubicBezTo>
                <a:cubicBezTo>
                  <a:pt x="700850" y="234948"/>
                  <a:pt x="700850" y="234948"/>
                  <a:pt x="700850" y="234948"/>
                </a:cubicBezTo>
                <a:cubicBezTo>
                  <a:pt x="444112" y="234948"/>
                  <a:pt x="234647" y="444280"/>
                  <a:pt x="234647" y="700854"/>
                </a:cubicBezTo>
                <a:cubicBezTo>
                  <a:pt x="162924" y="700854"/>
                  <a:pt x="162924" y="700854"/>
                  <a:pt x="162924" y="700854"/>
                </a:cubicBezTo>
                <a:cubicBezTo>
                  <a:pt x="162924" y="552611"/>
                  <a:pt x="223237" y="418215"/>
                  <a:pt x="320634" y="320880"/>
                </a:cubicBezTo>
                <a:close/>
                <a:moveTo>
                  <a:pt x="205365" y="205367"/>
                </a:moveTo>
                <a:cubicBezTo>
                  <a:pt x="337386" y="72531"/>
                  <a:pt x="513413" y="1"/>
                  <a:pt x="700850" y="0"/>
                </a:cubicBezTo>
                <a:cubicBezTo>
                  <a:pt x="700850" y="71716"/>
                  <a:pt x="700850" y="71716"/>
                  <a:pt x="700850" y="71716"/>
                </a:cubicBezTo>
                <a:cubicBezTo>
                  <a:pt x="353684" y="71716"/>
                  <a:pt x="71715" y="353687"/>
                  <a:pt x="71715" y="700854"/>
                </a:cubicBezTo>
                <a:cubicBezTo>
                  <a:pt x="0" y="700855"/>
                  <a:pt x="0" y="700855"/>
                  <a:pt x="0" y="700855"/>
                </a:cubicBezTo>
                <a:cubicBezTo>
                  <a:pt x="0" y="513417"/>
                  <a:pt x="72529" y="337388"/>
                  <a:pt x="205365" y="205367"/>
                </a:cubicBezTo>
                <a:close/>
              </a:path>
            </a:pathLst>
          </a:custGeom>
          <a:solidFill>
            <a:schemeClr val="tx1"/>
          </a:solid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95080" tIns="47540" rIns="95080" bIns="47540" numCol="1" anchor="t" anchorCtr="0" compatLnSpc="1">
            <a:prstTxWarp prst="textNoShape">
              <a:avLst/>
            </a:prstTxWarp>
            <a:noAutofit/>
          </a:bodyPr>
          <a:lstStyle/>
          <a:p>
            <a:pPr defTabSz="950776">
              <a:defRPr/>
            </a:pPr>
            <a:endParaRPr lang="en-US" sz="6597">
              <a:solidFill>
                <a:prstClr val="black"/>
              </a:solidFill>
              <a:latin typeface="Segoe UI Light"/>
            </a:endParaRPr>
          </a:p>
        </p:txBody>
      </p:sp>
      <p:sp>
        <p:nvSpPr>
          <p:cNvPr id="43" name="Oval 42">
            <a:extLst>
              <a:ext uri="{FF2B5EF4-FFF2-40B4-BE49-F238E27FC236}">
                <a16:creationId xmlns:a16="http://schemas.microsoft.com/office/drawing/2014/main" id="{82F3D9F5-E4E4-4D99-B410-4FE9F74466AA}"/>
              </a:ext>
            </a:extLst>
          </p:cNvPr>
          <p:cNvSpPr>
            <a:spLocks noChangeAspect="1"/>
          </p:cNvSpPr>
          <p:nvPr/>
        </p:nvSpPr>
        <p:spPr bwMode="auto">
          <a:xfrm>
            <a:off x="5502870" y="2046557"/>
            <a:ext cx="1425910" cy="1425911"/>
          </a:xfrm>
          <a:prstGeom prst="ellipse">
            <a:avLst/>
          </a:prstGeom>
          <a:noFill/>
          <a:ln w="2222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69193" fontAlgn="base">
              <a:spcBef>
                <a:spcPct val="0"/>
              </a:spcBef>
              <a:spcAft>
                <a:spcPct val="0"/>
              </a:spcAft>
              <a:defRPr/>
            </a:pPr>
            <a:endParaRPr lang="en-US" sz="2399" kern="0">
              <a:solidFill>
                <a:srgbClr val="505050"/>
              </a:solidFill>
              <a:latin typeface="Segoe UI Light"/>
            </a:endParaRPr>
          </a:p>
        </p:txBody>
      </p:sp>
      <p:sp>
        <p:nvSpPr>
          <p:cNvPr id="44" name="Freeform: Shape 43">
            <a:extLst>
              <a:ext uri="{FF2B5EF4-FFF2-40B4-BE49-F238E27FC236}">
                <a16:creationId xmlns:a16="http://schemas.microsoft.com/office/drawing/2014/main" id="{642DAB95-3B99-4C98-B0F0-7610BCE45ADC}"/>
              </a:ext>
            </a:extLst>
          </p:cNvPr>
          <p:cNvSpPr>
            <a:spLocks/>
          </p:cNvSpPr>
          <p:nvPr/>
        </p:nvSpPr>
        <p:spPr bwMode="auto">
          <a:xfrm>
            <a:off x="5953869" y="2332771"/>
            <a:ext cx="528082" cy="857822"/>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28287" h="858155">
                <a:moveTo>
                  <a:pt x="180897" y="808532"/>
                </a:moveTo>
                <a:cubicBezTo>
                  <a:pt x="237061" y="808532"/>
                  <a:pt x="292752" y="808532"/>
                  <a:pt x="351275" y="808532"/>
                </a:cubicBez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cubicBezTo>
                  <a:pt x="237543" y="731401"/>
                  <a:pt x="292328" y="731401"/>
                  <a:pt x="347585" y="731401"/>
                </a:cubicBezTo>
                <a:cubicBezTo>
                  <a:pt x="365532" y="731401"/>
                  <a:pt x="375450" y="740280"/>
                  <a:pt x="375450" y="755235"/>
                </a:cubicBezTo>
                <a:cubicBezTo>
                  <a:pt x="374978" y="770189"/>
                  <a:pt x="365532" y="778134"/>
                  <a:pt x="347585" y="778134"/>
                </a:cubicBezTo>
                <a:cubicBezTo>
                  <a:pt x="320193" y="778601"/>
                  <a:pt x="292328" y="778601"/>
                  <a:pt x="264935" y="778601"/>
                </a:cubicBezTo>
                <a:cubicBezTo>
                  <a:pt x="237070" y="778601"/>
                  <a:pt x="209678" y="778601"/>
                  <a:pt x="181813" y="778134"/>
                </a:cubicBezTo>
                <a:cubicBezTo>
                  <a:pt x="165283" y="778134"/>
                  <a:pt x="154420" y="768787"/>
                  <a:pt x="154893" y="754300"/>
                </a:cubicBezTo>
                <a:cubicBezTo>
                  <a:pt x="155365" y="740280"/>
                  <a:pt x="165283" y="731401"/>
                  <a:pt x="182285" y="731401"/>
                </a:cubicBezTo>
                <a:close/>
                <a:moveTo>
                  <a:pt x="174924" y="655422"/>
                </a:moveTo>
                <a:cubicBezTo>
                  <a:pt x="235089" y="655422"/>
                  <a:pt x="295255" y="655422"/>
                  <a:pt x="354947" y="655422"/>
                </a:cubicBezTo>
                <a:cubicBezTo>
                  <a:pt x="369633" y="655422"/>
                  <a:pt x="379581" y="664350"/>
                  <a:pt x="379581" y="677976"/>
                </a:cubicBezTo>
                <a:cubicBezTo>
                  <a:pt x="380055" y="691133"/>
                  <a:pt x="370107" y="701000"/>
                  <a:pt x="355421" y="701000"/>
                </a:cubicBezTo>
                <a:cubicBezTo>
                  <a:pt x="325575" y="701470"/>
                  <a:pt x="295255" y="701000"/>
                  <a:pt x="264935" y="701000"/>
                </a:cubicBezTo>
                <a:cubicBezTo>
                  <a:pt x="235089" y="701000"/>
                  <a:pt x="205243" y="701000"/>
                  <a:pt x="175397" y="701000"/>
                </a:cubicBez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cubicBezTo>
                  <a:pt x="372131" y="621095"/>
                  <a:pt x="352289" y="621095"/>
                  <a:pt x="331503" y="621095"/>
                </a:cubicBezTo>
                <a:cubicBezTo>
                  <a:pt x="331031" y="590002"/>
                  <a:pt x="335282" y="560323"/>
                  <a:pt x="347093" y="532528"/>
                </a:cubicBezTo>
                <a:cubicBezTo>
                  <a:pt x="363155" y="496724"/>
                  <a:pt x="381107" y="461862"/>
                  <a:pt x="400476" y="427943"/>
                </a:cubicBezTo>
                <a:cubicBezTo>
                  <a:pt x="422680" y="387899"/>
                  <a:pt x="447245" y="349740"/>
                  <a:pt x="458583" y="304986"/>
                </a:cubicBezTo>
                <a:cubicBezTo>
                  <a:pt x="480315" y="219245"/>
                  <a:pt x="449607" y="135389"/>
                  <a:pt x="377800" y="94874"/>
                </a:cubicBezTo>
                <a:cubicBezTo>
                  <a:pt x="299851" y="50590"/>
                  <a:pt x="220013" y="51533"/>
                  <a:pt x="143953" y="99114"/>
                </a:cubicBezTo>
                <a:cubicBezTo>
                  <a:pt x="77343" y="141042"/>
                  <a:pt x="57029" y="206525"/>
                  <a:pt x="65532" y="281902"/>
                </a:cubicBezTo>
                <a:cubicBezTo>
                  <a:pt x="71201" y="329012"/>
                  <a:pt x="93877" y="369527"/>
                  <a:pt x="117970" y="409570"/>
                </a:cubicBezTo>
                <a:cubicBezTo>
                  <a:pt x="142536" y="451498"/>
                  <a:pt x="168519" y="492013"/>
                  <a:pt x="183636" y="538652"/>
                </a:cubicBezTo>
                <a:cubicBezTo>
                  <a:pt x="192140" y="565034"/>
                  <a:pt x="197809" y="591887"/>
                  <a:pt x="197809" y="621566"/>
                </a:cubicBez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solidFill>
            <a:schemeClr val="tx1"/>
          </a:solidFill>
          <a:ln w="9525">
            <a:noFill/>
            <a:round/>
            <a:headEnd/>
            <a:tailEnd/>
          </a:ln>
        </p:spPr>
        <p:txBody>
          <a:bodyPr vert="horz" wrap="square" lIns="93211" tIns="46605" rIns="93211" bIns="46605" numCol="1" anchor="t" anchorCtr="0" compatLnSpc="1">
            <a:prstTxWarp prst="textNoShape">
              <a:avLst/>
            </a:prstTxWarp>
            <a:noAutofit/>
          </a:bodyPr>
          <a:lstStyle/>
          <a:p>
            <a:pPr defTabSz="932227">
              <a:defRPr/>
            </a:pPr>
            <a:endParaRPr lang="en-US" sz="3999">
              <a:solidFill>
                <a:srgbClr val="505050"/>
              </a:solidFill>
              <a:latin typeface="Segoe UI Light"/>
            </a:endParaRPr>
          </a:p>
        </p:txBody>
      </p:sp>
      <p:cxnSp>
        <p:nvCxnSpPr>
          <p:cNvPr id="45" name="Straight Arrow Connector 44">
            <a:extLst>
              <a:ext uri="{FF2B5EF4-FFF2-40B4-BE49-F238E27FC236}">
                <a16:creationId xmlns:a16="http://schemas.microsoft.com/office/drawing/2014/main" id="{DAC61A91-1B5C-467D-8F63-C0E7F9D519C2}"/>
              </a:ext>
            </a:extLst>
          </p:cNvPr>
          <p:cNvCxnSpPr>
            <a:cxnSpLocks/>
          </p:cNvCxnSpPr>
          <p:nvPr/>
        </p:nvCxnSpPr>
        <p:spPr>
          <a:xfrm>
            <a:off x="7098161" y="2759512"/>
            <a:ext cx="2026865" cy="0"/>
          </a:xfrm>
          <a:prstGeom prst="straightConnector1">
            <a:avLst/>
          </a:prstGeom>
          <a:ln w="19050" cap="rnd">
            <a:solidFill>
              <a:srgbClr val="C0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52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left)">
                                      <p:cBhvr>
                                        <p:cTn id="1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3F43B-9698-43FE-BA7C-F07010C49CB7}"/>
              </a:ext>
            </a:extLst>
          </p:cNvPr>
          <p:cNvSpPr>
            <a:spLocks noGrp="1"/>
          </p:cNvSpPr>
          <p:nvPr>
            <p:ph type="title"/>
          </p:nvPr>
        </p:nvSpPr>
        <p:spPr/>
        <p:txBody>
          <a:bodyPr/>
          <a:lstStyle/>
          <a:p>
            <a:r>
              <a:rPr lang="en-US"/>
              <a:t>A More Realistic View…</a:t>
            </a:r>
          </a:p>
        </p:txBody>
      </p:sp>
      <p:cxnSp>
        <p:nvCxnSpPr>
          <p:cNvPr id="3" name="Straight Arrow Connector 2">
            <a:extLst>
              <a:ext uri="{FF2B5EF4-FFF2-40B4-BE49-F238E27FC236}">
                <a16:creationId xmlns:a16="http://schemas.microsoft.com/office/drawing/2014/main" id="{0CB222A5-280B-4FA7-902C-4E5695A26173}"/>
              </a:ext>
            </a:extLst>
          </p:cNvPr>
          <p:cNvCxnSpPr>
            <a:cxnSpLocks/>
          </p:cNvCxnSpPr>
          <p:nvPr/>
        </p:nvCxnSpPr>
        <p:spPr>
          <a:xfrm>
            <a:off x="3311849" y="2759512"/>
            <a:ext cx="2026865" cy="0"/>
          </a:xfrm>
          <a:prstGeom prst="straightConnector1">
            <a:avLst/>
          </a:prstGeom>
          <a:ln w="19050" cap="rnd">
            <a:solidFill>
              <a:srgbClr val="C00000"/>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65DB82B-3071-49B8-B54B-227147E3C103}"/>
              </a:ext>
            </a:extLst>
          </p:cNvPr>
          <p:cNvSpPr/>
          <p:nvPr/>
        </p:nvSpPr>
        <p:spPr>
          <a:xfrm flipH="1">
            <a:off x="9277192" y="3544833"/>
            <a:ext cx="1413302" cy="553783"/>
          </a:xfrm>
          <a:prstGeom prst="rect">
            <a:avLst/>
          </a:prstGeom>
          <a:noFill/>
        </p:spPr>
        <p:txBody>
          <a:bodyPr wrap="none" lIns="0" tIns="0" rIns="0" bIns="0" anchor="ctr">
            <a:spAutoFit/>
          </a:bodyPr>
          <a:lstStyle/>
          <a:p>
            <a:pPr algn="ctr" defTabSz="950776">
              <a:defRPr/>
            </a:pPr>
            <a:r>
              <a:rPr lang="en-US" sz="3599">
                <a:latin typeface="Segoe UI Light"/>
              </a:rPr>
              <a:t>Actions</a:t>
            </a:r>
          </a:p>
        </p:txBody>
      </p:sp>
      <p:sp>
        <p:nvSpPr>
          <p:cNvPr id="5" name="Rectangle 4">
            <a:extLst>
              <a:ext uri="{FF2B5EF4-FFF2-40B4-BE49-F238E27FC236}">
                <a16:creationId xmlns:a16="http://schemas.microsoft.com/office/drawing/2014/main" id="{B57ED343-BA0B-4EE7-A22A-93629B015676}"/>
              </a:ext>
            </a:extLst>
          </p:cNvPr>
          <p:cNvSpPr/>
          <p:nvPr/>
        </p:nvSpPr>
        <p:spPr>
          <a:xfrm flipH="1">
            <a:off x="1817271" y="3544833"/>
            <a:ext cx="1261075" cy="553783"/>
          </a:xfrm>
          <a:prstGeom prst="rect">
            <a:avLst/>
          </a:prstGeom>
          <a:noFill/>
        </p:spPr>
        <p:txBody>
          <a:bodyPr wrap="none" lIns="0" tIns="0" rIns="0" bIns="0" anchor="ctr">
            <a:spAutoFit/>
          </a:bodyPr>
          <a:lstStyle/>
          <a:p>
            <a:pPr algn="ctr" defTabSz="950776">
              <a:defRPr/>
            </a:pPr>
            <a:r>
              <a:rPr lang="en-US" sz="3599">
                <a:latin typeface="Segoe UI Light"/>
              </a:rPr>
              <a:t>Things</a:t>
            </a:r>
          </a:p>
        </p:txBody>
      </p:sp>
      <p:sp>
        <p:nvSpPr>
          <p:cNvPr id="6" name="Rectangle 5">
            <a:extLst>
              <a:ext uri="{FF2B5EF4-FFF2-40B4-BE49-F238E27FC236}">
                <a16:creationId xmlns:a16="http://schemas.microsoft.com/office/drawing/2014/main" id="{CD2F947E-7687-4DB4-9ECD-421DCC449AE1}"/>
              </a:ext>
            </a:extLst>
          </p:cNvPr>
          <p:cNvSpPr/>
          <p:nvPr/>
        </p:nvSpPr>
        <p:spPr>
          <a:xfrm flipH="1">
            <a:off x="5497638" y="3544833"/>
            <a:ext cx="1436375" cy="553783"/>
          </a:xfrm>
          <a:prstGeom prst="rect">
            <a:avLst/>
          </a:prstGeom>
          <a:noFill/>
        </p:spPr>
        <p:txBody>
          <a:bodyPr wrap="none" lIns="0" tIns="0" rIns="0" bIns="0" anchor="ctr">
            <a:spAutoFit/>
          </a:bodyPr>
          <a:lstStyle/>
          <a:p>
            <a:pPr algn="ctr" defTabSz="950776">
              <a:defRPr/>
            </a:pPr>
            <a:r>
              <a:rPr lang="en-US" sz="3599">
                <a:latin typeface="Segoe UI Light"/>
              </a:rPr>
              <a:t>Insights</a:t>
            </a:r>
          </a:p>
        </p:txBody>
      </p:sp>
      <p:sp>
        <p:nvSpPr>
          <p:cNvPr id="7" name="Oval 6">
            <a:extLst>
              <a:ext uri="{FF2B5EF4-FFF2-40B4-BE49-F238E27FC236}">
                <a16:creationId xmlns:a16="http://schemas.microsoft.com/office/drawing/2014/main" id="{096B585E-EA59-491E-A0E8-45D6B7FB5309}"/>
              </a:ext>
            </a:extLst>
          </p:cNvPr>
          <p:cNvSpPr>
            <a:spLocks noChangeAspect="1"/>
          </p:cNvSpPr>
          <p:nvPr/>
        </p:nvSpPr>
        <p:spPr bwMode="auto">
          <a:xfrm>
            <a:off x="9270886" y="2046557"/>
            <a:ext cx="1425911" cy="1425911"/>
          </a:xfrm>
          <a:prstGeom prst="ellipse">
            <a:avLst/>
          </a:prstGeom>
          <a:noFill/>
          <a:ln w="2222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69193" fontAlgn="base">
              <a:spcBef>
                <a:spcPct val="0"/>
              </a:spcBef>
              <a:spcAft>
                <a:spcPct val="0"/>
              </a:spcAft>
              <a:defRPr/>
            </a:pPr>
            <a:endParaRPr lang="en-US" sz="2399" kern="0">
              <a:solidFill>
                <a:srgbClr val="505050"/>
              </a:solidFill>
              <a:latin typeface="Segoe UI Light"/>
            </a:endParaRPr>
          </a:p>
        </p:txBody>
      </p:sp>
      <p:sp>
        <p:nvSpPr>
          <p:cNvPr id="8" name="Freeform 104">
            <a:extLst>
              <a:ext uri="{FF2B5EF4-FFF2-40B4-BE49-F238E27FC236}">
                <a16:creationId xmlns:a16="http://schemas.microsoft.com/office/drawing/2014/main" id="{9885B4B4-FA2F-41FD-A99C-F738DB4F2E5A}"/>
              </a:ext>
            </a:extLst>
          </p:cNvPr>
          <p:cNvSpPr>
            <a:spLocks noChangeAspect="1"/>
          </p:cNvSpPr>
          <p:nvPr/>
        </p:nvSpPr>
        <p:spPr bwMode="black">
          <a:xfrm>
            <a:off x="9721125" y="2321652"/>
            <a:ext cx="525435" cy="875725"/>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tx1"/>
          </a:solidFill>
          <a:ln>
            <a:noFill/>
          </a:ln>
        </p:spPr>
        <p:txBody>
          <a:bodyPr vert="horz" wrap="square" lIns="93211" tIns="46605" rIns="93211" bIns="46605" numCol="1" anchor="t" anchorCtr="0" compatLnSpc="1">
            <a:prstTxWarp prst="textNoShape">
              <a:avLst/>
            </a:prstTxWarp>
            <a:noAutofit/>
          </a:bodyPr>
          <a:lstStyle/>
          <a:p>
            <a:pPr defTabSz="932227">
              <a:defRPr/>
            </a:pPr>
            <a:endParaRPr lang="en-US" sz="3999">
              <a:solidFill>
                <a:srgbClr val="505050"/>
              </a:solidFill>
              <a:latin typeface="Segoe UI Light"/>
            </a:endParaRPr>
          </a:p>
        </p:txBody>
      </p:sp>
      <p:sp>
        <p:nvSpPr>
          <p:cNvPr id="9" name="Oval 8">
            <a:extLst>
              <a:ext uri="{FF2B5EF4-FFF2-40B4-BE49-F238E27FC236}">
                <a16:creationId xmlns:a16="http://schemas.microsoft.com/office/drawing/2014/main" id="{EF803B39-EAC3-4887-AD37-19AB920E3DEC}"/>
              </a:ext>
            </a:extLst>
          </p:cNvPr>
          <p:cNvSpPr>
            <a:spLocks/>
          </p:cNvSpPr>
          <p:nvPr/>
        </p:nvSpPr>
        <p:spPr bwMode="auto">
          <a:xfrm>
            <a:off x="1734851" y="2046557"/>
            <a:ext cx="1425911" cy="1425911"/>
          </a:xfrm>
          <a:prstGeom prst="ellipse">
            <a:avLst/>
          </a:prstGeom>
          <a:noFill/>
          <a:ln w="2222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69193" fontAlgn="base">
              <a:spcBef>
                <a:spcPct val="0"/>
              </a:spcBef>
              <a:spcAft>
                <a:spcPct val="0"/>
              </a:spcAft>
              <a:defRPr/>
            </a:pPr>
            <a:endParaRPr lang="en-US" sz="2399" kern="0">
              <a:solidFill>
                <a:srgbClr val="505050"/>
              </a:solidFill>
              <a:latin typeface="Segoe UI Light"/>
            </a:endParaRPr>
          </a:p>
        </p:txBody>
      </p:sp>
      <p:sp>
        <p:nvSpPr>
          <p:cNvPr id="10" name="Freeform: Shape 9">
            <a:extLst>
              <a:ext uri="{FF2B5EF4-FFF2-40B4-BE49-F238E27FC236}">
                <a16:creationId xmlns:a16="http://schemas.microsoft.com/office/drawing/2014/main" id="{14FAAAF8-6FD7-4657-8D05-6C40C061FBCE}"/>
              </a:ext>
            </a:extLst>
          </p:cNvPr>
          <p:cNvSpPr>
            <a:spLocks noChangeArrowheads="1"/>
          </p:cNvSpPr>
          <p:nvPr/>
        </p:nvSpPr>
        <p:spPr bwMode="auto">
          <a:xfrm rot="2700000">
            <a:off x="2097508" y="2280742"/>
            <a:ext cx="700579" cy="700584"/>
          </a:xfrm>
          <a:custGeom>
            <a:avLst/>
            <a:gdLst>
              <a:gd name="connsiteX0" fmla="*/ 546713 w 700850"/>
              <a:gd name="connsiteY0" fmla="*/ 546768 h 700855"/>
              <a:gd name="connsiteX1" fmla="*/ 609420 w 700850"/>
              <a:gd name="connsiteY1" fmla="*/ 520743 h 700855"/>
              <a:gd name="connsiteX2" fmla="*/ 698101 w 700850"/>
              <a:gd name="connsiteY2" fmla="*/ 609596 h 700855"/>
              <a:gd name="connsiteX3" fmla="*/ 609420 w 700850"/>
              <a:gd name="connsiteY3" fmla="*/ 698449 h 700855"/>
              <a:gd name="connsiteX4" fmla="*/ 520739 w 700850"/>
              <a:gd name="connsiteY4" fmla="*/ 609596 h 700855"/>
              <a:gd name="connsiteX5" fmla="*/ 546713 w 700850"/>
              <a:gd name="connsiteY5" fmla="*/ 546768 h 700855"/>
              <a:gd name="connsiteX6" fmla="*/ 435700 w 700850"/>
              <a:gd name="connsiteY6" fmla="*/ 435945 h 700855"/>
              <a:gd name="connsiteX7" fmla="*/ 700850 w 700850"/>
              <a:gd name="connsiteY7" fmla="*/ 326194 h 700855"/>
              <a:gd name="connsiteX8" fmla="*/ 700850 w 700850"/>
              <a:gd name="connsiteY8" fmla="*/ 397868 h 700855"/>
              <a:gd name="connsiteX9" fmla="*/ 397588 w 700850"/>
              <a:gd name="connsiteY9" fmla="*/ 700854 h 700855"/>
              <a:gd name="connsiteX10" fmla="*/ 325849 w 700850"/>
              <a:gd name="connsiteY10" fmla="*/ 700854 h 700855"/>
              <a:gd name="connsiteX11" fmla="*/ 435700 w 700850"/>
              <a:gd name="connsiteY11" fmla="*/ 435945 h 700855"/>
              <a:gd name="connsiteX12" fmla="*/ 320634 w 700850"/>
              <a:gd name="connsiteY12" fmla="*/ 320880 h 700855"/>
              <a:gd name="connsiteX13" fmla="*/ 700850 w 700850"/>
              <a:gd name="connsiteY13" fmla="*/ 163270 h 700855"/>
              <a:gd name="connsiteX14" fmla="*/ 700850 w 700850"/>
              <a:gd name="connsiteY14" fmla="*/ 234948 h 700855"/>
              <a:gd name="connsiteX15" fmla="*/ 234647 w 700850"/>
              <a:gd name="connsiteY15" fmla="*/ 700854 h 700855"/>
              <a:gd name="connsiteX16" fmla="*/ 162924 w 700850"/>
              <a:gd name="connsiteY16" fmla="*/ 700854 h 700855"/>
              <a:gd name="connsiteX17" fmla="*/ 320634 w 700850"/>
              <a:gd name="connsiteY17" fmla="*/ 320880 h 700855"/>
              <a:gd name="connsiteX18" fmla="*/ 205365 w 700850"/>
              <a:gd name="connsiteY18" fmla="*/ 205367 h 700855"/>
              <a:gd name="connsiteX19" fmla="*/ 700850 w 700850"/>
              <a:gd name="connsiteY19" fmla="*/ 0 h 700855"/>
              <a:gd name="connsiteX20" fmla="*/ 700850 w 700850"/>
              <a:gd name="connsiteY20" fmla="*/ 71716 h 700855"/>
              <a:gd name="connsiteX21" fmla="*/ 71715 w 700850"/>
              <a:gd name="connsiteY21" fmla="*/ 700854 h 700855"/>
              <a:gd name="connsiteX22" fmla="*/ 0 w 700850"/>
              <a:gd name="connsiteY22" fmla="*/ 700855 h 700855"/>
              <a:gd name="connsiteX23" fmla="*/ 205365 w 700850"/>
              <a:gd name="connsiteY23" fmla="*/ 205367 h 7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0850" h="700855">
                <a:moveTo>
                  <a:pt x="546713" y="546768"/>
                </a:moveTo>
                <a:cubicBezTo>
                  <a:pt x="562761" y="530688"/>
                  <a:pt x="584932" y="520743"/>
                  <a:pt x="609420" y="520743"/>
                </a:cubicBezTo>
                <a:cubicBezTo>
                  <a:pt x="658397" y="520743"/>
                  <a:pt x="698101" y="560524"/>
                  <a:pt x="698101" y="609596"/>
                </a:cubicBezTo>
                <a:cubicBezTo>
                  <a:pt x="698101" y="658668"/>
                  <a:pt x="658397" y="698449"/>
                  <a:pt x="609420" y="698449"/>
                </a:cubicBezTo>
                <a:cubicBezTo>
                  <a:pt x="560443" y="698449"/>
                  <a:pt x="520739" y="658668"/>
                  <a:pt x="520739" y="609596"/>
                </a:cubicBezTo>
                <a:cubicBezTo>
                  <a:pt x="520739" y="585060"/>
                  <a:pt x="530665" y="562847"/>
                  <a:pt x="546713" y="546768"/>
                </a:cubicBezTo>
                <a:close/>
                <a:moveTo>
                  <a:pt x="435700" y="435945"/>
                </a:moveTo>
                <a:cubicBezTo>
                  <a:pt x="503567" y="368140"/>
                  <a:pt x="597317" y="326194"/>
                  <a:pt x="700850" y="326194"/>
                </a:cubicBezTo>
                <a:cubicBezTo>
                  <a:pt x="700850" y="397868"/>
                  <a:pt x="700850" y="397868"/>
                  <a:pt x="700850" y="397868"/>
                </a:cubicBezTo>
                <a:cubicBezTo>
                  <a:pt x="533730" y="397868"/>
                  <a:pt x="397588" y="533886"/>
                  <a:pt x="397588" y="700854"/>
                </a:cubicBezTo>
                <a:cubicBezTo>
                  <a:pt x="325849" y="700854"/>
                  <a:pt x="325849" y="700854"/>
                  <a:pt x="325849" y="700854"/>
                </a:cubicBezTo>
                <a:cubicBezTo>
                  <a:pt x="325849" y="597415"/>
                  <a:pt x="367833" y="503750"/>
                  <a:pt x="435700" y="435945"/>
                </a:cubicBezTo>
                <a:close/>
                <a:moveTo>
                  <a:pt x="320634" y="320880"/>
                </a:moveTo>
                <a:cubicBezTo>
                  <a:pt x="418031" y="223545"/>
                  <a:pt x="552513" y="163270"/>
                  <a:pt x="700850" y="163270"/>
                </a:cubicBezTo>
                <a:cubicBezTo>
                  <a:pt x="700850" y="234948"/>
                  <a:pt x="700850" y="234948"/>
                  <a:pt x="700850" y="234948"/>
                </a:cubicBezTo>
                <a:cubicBezTo>
                  <a:pt x="444112" y="234948"/>
                  <a:pt x="234647" y="444280"/>
                  <a:pt x="234647" y="700854"/>
                </a:cubicBezTo>
                <a:cubicBezTo>
                  <a:pt x="162924" y="700854"/>
                  <a:pt x="162924" y="700854"/>
                  <a:pt x="162924" y="700854"/>
                </a:cubicBezTo>
                <a:cubicBezTo>
                  <a:pt x="162924" y="552611"/>
                  <a:pt x="223237" y="418215"/>
                  <a:pt x="320634" y="320880"/>
                </a:cubicBezTo>
                <a:close/>
                <a:moveTo>
                  <a:pt x="205365" y="205367"/>
                </a:moveTo>
                <a:cubicBezTo>
                  <a:pt x="337386" y="72531"/>
                  <a:pt x="513413" y="1"/>
                  <a:pt x="700850" y="0"/>
                </a:cubicBezTo>
                <a:cubicBezTo>
                  <a:pt x="700850" y="71716"/>
                  <a:pt x="700850" y="71716"/>
                  <a:pt x="700850" y="71716"/>
                </a:cubicBezTo>
                <a:cubicBezTo>
                  <a:pt x="353684" y="71716"/>
                  <a:pt x="71715" y="353687"/>
                  <a:pt x="71715" y="700854"/>
                </a:cubicBezTo>
                <a:cubicBezTo>
                  <a:pt x="0" y="700855"/>
                  <a:pt x="0" y="700855"/>
                  <a:pt x="0" y="700855"/>
                </a:cubicBezTo>
                <a:cubicBezTo>
                  <a:pt x="0" y="513417"/>
                  <a:pt x="72529" y="337388"/>
                  <a:pt x="205365" y="205367"/>
                </a:cubicBezTo>
                <a:close/>
              </a:path>
            </a:pathLst>
          </a:custGeom>
          <a:solidFill>
            <a:schemeClr val="tx1"/>
          </a:solidFill>
          <a:ln>
            <a:noFill/>
          </a:ln>
          <a:extLst>
            <a:ext uri="{91240B29-F687-4f45-9708-019B960494DF}">
              <a14:hiddenLine xmlns="" xmlns:a16="http://schemas.microsoft.com/office/drawing/2014/main" xmlns:p14="http://schemas.microsoft.com/office/powerpoint/2010/main" xmlns:mc="http://schemas.openxmlformats.org/markup-compatibility/2006" xmlns:a14="http://schemas.microsoft.com/office/drawing/2010/main" w="9525">
                <a:solidFill>
                  <a:srgbClr val="000000"/>
                </a:solidFill>
                <a:round/>
                <a:headEnd/>
                <a:tailEnd/>
              </a14:hiddenLine>
            </a:ext>
          </a:extLst>
        </p:spPr>
        <p:txBody>
          <a:bodyPr vert="horz" wrap="square" lIns="95080" tIns="47540" rIns="95080" bIns="47540" numCol="1" anchor="t" anchorCtr="0" compatLnSpc="1">
            <a:prstTxWarp prst="textNoShape">
              <a:avLst/>
            </a:prstTxWarp>
            <a:noAutofit/>
          </a:bodyPr>
          <a:lstStyle/>
          <a:p>
            <a:pPr defTabSz="950776">
              <a:defRPr/>
            </a:pPr>
            <a:endParaRPr lang="en-US" sz="6597">
              <a:solidFill>
                <a:prstClr val="black"/>
              </a:solidFill>
              <a:latin typeface="Segoe UI Light"/>
            </a:endParaRPr>
          </a:p>
        </p:txBody>
      </p:sp>
      <p:sp>
        <p:nvSpPr>
          <p:cNvPr id="11" name="Title 1">
            <a:extLst>
              <a:ext uri="{FF2B5EF4-FFF2-40B4-BE49-F238E27FC236}">
                <a16:creationId xmlns:a16="http://schemas.microsoft.com/office/drawing/2014/main" id="{F1CB4C14-F78A-48E4-8CC5-2FFC4A6D97E2}"/>
              </a:ext>
            </a:extLst>
          </p:cNvPr>
          <p:cNvSpPr txBox="1">
            <a:spLocks/>
          </p:cNvSpPr>
          <p:nvPr/>
        </p:nvSpPr>
        <p:spPr>
          <a:xfrm>
            <a:off x="4658920" y="5266730"/>
            <a:ext cx="7226029" cy="714536"/>
          </a:xfrm>
          <a:prstGeom prst="rect">
            <a:avLst/>
          </a:prstGeom>
        </p:spPr>
        <p:txBody>
          <a:bodyPr vert="horz" lIns="91416" tIns="45708" rIns="91416" bIns="45708" rtlCol="0" anchor="t" anchorCtr="0">
            <a:noAutofit/>
          </a:bodyPr>
          <a:lstStyle>
            <a:lvl1pPr defTabSz="271902">
              <a:lnSpc>
                <a:spcPct val="90000"/>
              </a:lnSpc>
              <a:spcBef>
                <a:spcPct val="0"/>
              </a:spcBef>
              <a:buNone/>
              <a:defRPr sz="3800" b="0" i="0">
                <a:latin typeface="Segoe UI Light" charset="0"/>
                <a:ea typeface="Segoe UI Light" charset="0"/>
                <a:cs typeface="Segoe UI Light" charset="0"/>
              </a:defRPr>
            </a:lvl1pPr>
          </a:lstStyle>
          <a:p>
            <a:pPr algn="r"/>
            <a:r>
              <a:rPr sz="3799"/>
              <a:t>… and why IoT needs simplifying</a:t>
            </a:r>
          </a:p>
        </p:txBody>
      </p:sp>
      <p:sp>
        <p:nvSpPr>
          <p:cNvPr id="12" name="TextBox 11">
            <a:extLst>
              <a:ext uri="{FF2B5EF4-FFF2-40B4-BE49-F238E27FC236}">
                <a16:creationId xmlns:a16="http://schemas.microsoft.com/office/drawing/2014/main" id="{3CBE02E9-F273-4CBE-9D64-926BBB0E74C6}"/>
              </a:ext>
            </a:extLst>
          </p:cNvPr>
          <p:cNvSpPr txBox="1"/>
          <p:nvPr/>
        </p:nvSpPr>
        <p:spPr>
          <a:xfrm>
            <a:off x="59164" y="2565953"/>
            <a:ext cx="1663593"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chemeClr val="tx1">
                    <a:lumMod val="50000"/>
                  </a:schemeClr>
                </a:solidFill>
                <a:latin typeface="Segoe UI Light"/>
                <a:cs typeface="Segoe UI" panose="020B0502040204020203" pitchFamily="34" charset="0"/>
              </a:rPr>
              <a:t>Updating devices</a:t>
            </a:r>
          </a:p>
        </p:txBody>
      </p:sp>
      <p:sp>
        <p:nvSpPr>
          <p:cNvPr id="13" name="TextBox 12">
            <a:extLst>
              <a:ext uri="{FF2B5EF4-FFF2-40B4-BE49-F238E27FC236}">
                <a16:creationId xmlns:a16="http://schemas.microsoft.com/office/drawing/2014/main" id="{839F9BC2-7D27-4B64-B801-9CE6C6177724}"/>
              </a:ext>
            </a:extLst>
          </p:cNvPr>
          <p:cNvSpPr txBox="1"/>
          <p:nvPr/>
        </p:nvSpPr>
        <p:spPr>
          <a:xfrm>
            <a:off x="10777648" y="2720660"/>
            <a:ext cx="1336616" cy="627677"/>
          </a:xfrm>
          <a:prstGeom prst="rect">
            <a:avLst/>
          </a:prstGeom>
          <a:noFill/>
        </p:spPr>
        <p:txBody>
          <a:bodyPr wrap="square" lIns="91404" tIns="91404" rIns="91404" bIns="91404" rtlCol="0">
            <a:spAutoFit/>
          </a:bodyPr>
          <a:lstStyle/>
          <a:p>
            <a:pPr algn="ctr" defTabSz="932227">
              <a:lnSpc>
                <a:spcPct val="90000"/>
              </a:lnSpc>
              <a:spcAft>
                <a:spcPts val="600"/>
              </a:spcAft>
              <a:defRPr/>
            </a:pPr>
            <a:r>
              <a:rPr lang="en-US" sz="1600">
                <a:solidFill>
                  <a:srgbClr val="646464"/>
                </a:solidFill>
                <a:latin typeface="Segoe UI Light"/>
                <a:cs typeface="Segoe UI" panose="020B0502040204020203" pitchFamily="34" charset="0"/>
              </a:rPr>
              <a:t>Provisioning devices</a:t>
            </a:r>
          </a:p>
        </p:txBody>
      </p:sp>
      <p:sp>
        <p:nvSpPr>
          <p:cNvPr id="14" name="TextBox 13">
            <a:extLst>
              <a:ext uri="{FF2B5EF4-FFF2-40B4-BE49-F238E27FC236}">
                <a16:creationId xmlns:a16="http://schemas.microsoft.com/office/drawing/2014/main" id="{6F9FFB4A-97D5-46A8-8665-82E729208336}"/>
              </a:ext>
            </a:extLst>
          </p:cNvPr>
          <p:cNvSpPr txBox="1"/>
          <p:nvPr/>
        </p:nvSpPr>
        <p:spPr>
          <a:xfrm>
            <a:off x="753347" y="4072088"/>
            <a:ext cx="1500149"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727372"/>
                </a:solidFill>
                <a:latin typeface="Segoe UI Light"/>
                <a:cs typeface="Segoe UI" panose="020B0502040204020203" pitchFamily="34" charset="0"/>
              </a:rPr>
              <a:t>Device updates</a:t>
            </a:r>
          </a:p>
        </p:txBody>
      </p:sp>
      <p:sp>
        <p:nvSpPr>
          <p:cNvPr id="15" name="TextBox 14">
            <a:extLst>
              <a:ext uri="{FF2B5EF4-FFF2-40B4-BE49-F238E27FC236}">
                <a16:creationId xmlns:a16="http://schemas.microsoft.com/office/drawing/2014/main" id="{1455CC21-EFC2-4FD2-83A8-F15FDA3784D5}"/>
              </a:ext>
            </a:extLst>
          </p:cNvPr>
          <p:cNvSpPr txBox="1"/>
          <p:nvPr/>
        </p:nvSpPr>
        <p:spPr>
          <a:xfrm>
            <a:off x="5418899" y="896855"/>
            <a:ext cx="1285429"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727372"/>
                </a:solidFill>
                <a:latin typeface="Segoe UI Light"/>
                <a:cs typeface="Segoe UI" panose="020B0502040204020203" pitchFamily="34" charset="0"/>
              </a:rPr>
              <a:t>Data storage</a:t>
            </a:r>
          </a:p>
        </p:txBody>
      </p:sp>
      <p:sp>
        <p:nvSpPr>
          <p:cNvPr id="16" name="TextBox 15">
            <a:extLst>
              <a:ext uri="{FF2B5EF4-FFF2-40B4-BE49-F238E27FC236}">
                <a16:creationId xmlns:a16="http://schemas.microsoft.com/office/drawing/2014/main" id="{54BAA937-340C-4A6E-97CA-DA98A96FD282}"/>
              </a:ext>
            </a:extLst>
          </p:cNvPr>
          <p:cNvSpPr txBox="1"/>
          <p:nvPr/>
        </p:nvSpPr>
        <p:spPr>
          <a:xfrm>
            <a:off x="5614324" y="1374202"/>
            <a:ext cx="1806204"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E9EAE9">
                    <a:lumMod val="50000"/>
                  </a:srgbClr>
                </a:solidFill>
                <a:latin typeface="Segoe UI Light"/>
                <a:cs typeface="Segoe UI" panose="020B0502040204020203" pitchFamily="34" charset="0"/>
              </a:rPr>
              <a:t>Cold path analytics</a:t>
            </a:r>
          </a:p>
        </p:txBody>
      </p:sp>
      <p:sp>
        <p:nvSpPr>
          <p:cNvPr id="17" name="TextBox 16">
            <a:extLst>
              <a:ext uri="{FF2B5EF4-FFF2-40B4-BE49-F238E27FC236}">
                <a16:creationId xmlns:a16="http://schemas.microsoft.com/office/drawing/2014/main" id="{9F5484F4-EA37-43C5-BB87-6038192463A0}"/>
              </a:ext>
            </a:extLst>
          </p:cNvPr>
          <p:cNvSpPr txBox="1"/>
          <p:nvPr/>
        </p:nvSpPr>
        <p:spPr>
          <a:xfrm>
            <a:off x="7078752" y="3090450"/>
            <a:ext cx="1914268"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E9EAE9">
                    <a:lumMod val="75000"/>
                  </a:srgbClr>
                </a:solidFill>
                <a:latin typeface="Segoe UI Light"/>
                <a:cs typeface="Segoe UI" panose="020B0502040204020203" pitchFamily="34" charset="0"/>
              </a:rPr>
              <a:t>Warm path analytics</a:t>
            </a:r>
          </a:p>
        </p:txBody>
      </p:sp>
      <p:sp>
        <p:nvSpPr>
          <p:cNvPr id="18" name="TextBox 17">
            <a:extLst>
              <a:ext uri="{FF2B5EF4-FFF2-40B4-BE49-F238E27FC236}">
                <a16:creationId xmlns:a16="http://schemas.microsoft.com/office/drawing/2014/main" id="{7025CEC2-1621-4E12-B3CA-2CE2B2904B2F}"/>
              </a:ext>
            </a:extLst>
          </p:cNvPr>
          <p:cNvSpPr txBox="1"/>
          <p:nvPr/>
        </p:nvSpPr>
        <p:spPr>
          <a:xfrm>
            <a:off x="7307252" y="3571202"/>
            <a:ext cx="1721277"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646464"/>
                </a:solidFill>
                <a:latin typeface="Segoe UI Light"/>
                <a:cs typeface="Segoe UI" panose="020B0502040204020203" pitchFamily="34" charset="0"/>
              </a:rPr>
              <a:t>Hot path analytics</a:t>
            </a:r>
          </a:p>
        </p:txBody>
      </p:sp>
      <p:sp>
        <p:nvSpPr>
          <p:cNvPr id="19" name="TextBox 18">
            <a:extLst>
              <a:ext uri="{FF2B5EF4-FFF2-40B4-BE49-F238E27FC236}">
                <a16:creationId xmlns:a16="http://schemas.microsoft.com/office/drawing/2014/main" id="{6E0A0A44-CBDD-4FD7-A9D9-97714E83D224}"/>
              </a:ext>
            </a:extLst>
          </p:cNvPr>
          <p:cNvSpPr txBox="1"/>
          <p:nvPr/>
        </p:nvSpPr>
        <p:spPr>
          <a:xfrm>
            <a:off x="1468302" y="4523556"/>
            <a:ext cx="1833444"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E9EAE9">
                    <a:lumMod val="75000"/>
                  </a:srgbClr>
                </a:solidFill>
                <a:latin typeface="Segoe UI Light"/>
                <a:cs typeface="Segoe UI" panose="020B0502040204020203" pitchFamily="34" charset="0"/>
              </a:rPr>
              <a:t>On device analytics</a:t>
            </a:r>
          </a:p>
        </p:txBody>
      </p:sp>
      <p:sp>
        <p:nvSpPr>
          <p:cNvPr id="20" name="TextBox 19">
            <a:extLst>
              <a:ext uri="{FF2B5EF4-FFF2-40B4-BE49-F238E27FC236}">
                <a16:creationId xmlns:a16="http://schemas.microsoft.com/office/drawing/2014/main" id="{8F0507AA-6169-4860-9E95-23692ACEEE21}"/>
              </a:ext>
            </a:extLst>
          </p:cNvPr>
          <p:cNvSpPr txBox="1"/>
          <p:nvPr/>
        </p:nvSpPr>
        <p:spPr>
          <a:xfrm>
            <a:off x="3311849" y="5559368"/>
            <a:ext cx="1362345"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chemeClr val="tx1">
                    <a:lumMod val="50000"/>
                  </a:schemeClr>
                </a:solidFill>
                <a:latin typeface="Segoe UI Light"/>
                <a:cs typeface="Segoe UI" panose="020B0502040204020203" pitchFamily="34" charset="0"/>
              </a:rPr>
              <a:t>Securing data</a:t>
            </a:r>
          </a:p>
        </p:txBody>
      </p:sp>
      <p:sp>
        <p:nvSpPr>
          <p:cNvPr id="21" name="TextBox 20">
            <a:extLst>
              <a:ext uri="{FF2B5EF4-FFF2-40B4-BE49-F238E27FC236}">
                <a16:creationId xmlns:a16="http://schemas.microsoft.com/office/drawing/2014/main" id="{E9552358-DFB5-4D64-B8EB-C35C8CB2C9D3}"/>
              </a:ext>
            </a:extLst>
          </p:cNvPr>
          <p:cNvSpPr txBox="1"/>
          <p:nvPr/>
        </p:nvSpPr>
        <p:spPr>
          <a:xfrm>
            <a:off x="8711261" y="1102184"/>
            <a:ext cx="2595281"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chemeClr val="tx1">
                    <a:lumMod val="50000"/>
                  </a:schemeClr>
                </a:solidFill>
                <a:latin typeface="Segoe UI Light"/>
                <a:cs typeface="Segoe UI" panose="020B0502040204020203" pitchFamily="34" charset="0"/>
              </a:rPr>
              <a:t>Business process integration</a:t>
            </a:r>
          </a:p>
        </p:txBody>
      </p:sp>
      <p:sp>
        <p:nvSpPr>
          <p:cNvPr id="22" name="TextBox 21">
            <a:extLst>
              <a:ext uri="{FF2B5EF4-FFF2-40B4-BE49-F238E27FC236}">
                <a16:creationId xmlns:a16="http://schemas.microsoft.com/office/drawing/2014/main" id="{3F389DC8-A0D9-43A6-A05E-2C051A13D8FC}"/>
              </a:ext>
            </a:extLst>
          </p:cNvPr>
          <p:cNvSpPr txBox="1"/>
          <p:nvPr/>
        </p:nvSpPr>
        <p:spPr>
          <a:xfrm>
            <a:off x="2720089" y="1683870"/>
            <a:ext cx="1357537"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4F504F">
                    <a:lumMod val="60000"/>
                    <a:lumOff val="40000"/>
                  </a:srgbClr>
                </a:solidFill>
                <a:latin typeface="Segoe UI Light"/>
                <a:cs typeface="Segoe UI" panose="020B0502040204020203" pitchFamily="34" charset="0"/>
              </a:rPr>
              <a:t>Solution scale</a:t>
            </a:r>
          </a:p>
        </p:txBody>
      </p:sp>
      <p:sp>
        <p:nvSpPr>
          <p:cNvPr id="23" name="TextBox 22">
            <a:extLst>
              <a:ext uri="{FF2B5EF4-FFF2-40B4-BE49-F238E27FC236}">
                <a16:creationId xmlns:a16="http://schemas.microsoft.com/office/drawing/2014/main" id="{4E7B925C-FDC6-411C-AC37-862474694871}"/>
              </a:ext>
            </a:extLst>
          </p:cNvPr>
          <p:cNvSpPr txBox="1"/>
          <p:nvPr/>
        </p:nvSpPr>
        <p:spPr>
          <a:xfrm>
            <a:off x="7043028" y="2202761"/>
            <a:ext cx="1520980"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646464"/>
                </a:solidFill>
                <a:latin typeface="Segoe UI Light"/>
                <a:cs typeface="Segoe UI" panose="020B0502040204020203" pitchFamily="34" charset="0"/>
              </a:rPr>
              <a:t>High availability</a:t>
            </a:r>
          </a:p>
        </p:txBody>
      </p:sp>
      <p:sp>
        <p:nvSpPr>
          <p:cNvPr id="24" name="TextBox 23">
            <a:extLst>
              <a:ext uri="{FF2B5EF4-FFF2-40B4-BE49-F238E27FC236}">
                <a16:creationId xmlns:a16="http://schemas.microsoft.com/office/drawing/2014/main" id="{CF1D2556-E36A-47FC-893C-F7CFC949A3E1}"/>
              </a:ext>
            </a:extLst>
          </p:cNvPr>
          <p:cNvSpPr txBox="1"/>
          <p:nvPr/>
        </p:nvSpPr>
        <p:spPr>
          <a:xfrm>
            <a:off x="3495624" y="3543314"/>
            <a:ext cx="1657567"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chemeClr val="tx1">
                    <a:lumMod val="50000"/>
                  </a:schemeClr>
                </a:solidFill>
                <a:latin typeface="Segoe UI Light"/>
                <a:cs typeface="Segoe UI" panose="020B0502040204020203" pitchFamily="34" charset="0"/>
              </a:rPr>
              <a:t>Disaster recovery</a:t>
            </a:r>
          </a:p>
        </p:txBody>
      </p:sp>
      <p:sp>
        <p:nvSpPr>
          <p:cNvPr id="25" name="TextBox 24">
            <a:extLst>
              <a:ext uri="{FF2B5EF4-FFF2-40B4-BE49-F238E27FC236}">
                <a16:creationId xmlns:a16="http://schemas.microsoft.com/office/drawing/2014/main" id="{D90D231D-9099-451E-BD5F-B64DE213F755}"/>
              </a:ext>
            </a:extLst>
          </p:cNvPr>
          <p:cNvSpPr txBox="1"/>
          <p:nvPr/>
        </p:nvSpPr>
        <p:spPr>
          <a:xfrm>
            <a:off x="3266125" y="2993359"/>
            <a:ext cx="1843380"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646464"/>
                </a:solidFill>
                <a:latin typeface="Segoe UI Light"/>
                <a:cs typeface="Segoe UI" panose="020B0502040204020203" pitchFamily="34" charset="0"/>
              </a:rPr>
              <a:t>Transport protocols</a:t>
            </a:r>
          </a:p>
        </p:txBody>
      </p:sp>
      <p:sp>
        <p:nvSpPr>
          <p:cNvPr id="26" name="TextBox 25">
            <a:extLst>
              <a:ext uri="{FF2B5EF4-FFF2-40B4-BE49-F238E27FC236}">
                <a16:creationId xmlns:a16="http://schemas.microsoft.com/office/drawing/2014/main" id="{1E5D6DFB-C882-44C6-A13C-2FB8A8A8CEA6}"/>
              </a:ext>
            </a:extLst>
          </p:cNvPr>
          <p:cNvSpPr txBox="1"/>
          <p:nvPr/>
        </p:nvSpPr>
        <p:spPr>
          <a:xfrm>
            <a:off x="6890137" y="649747"/>
            <a:ext cx="1435734"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gradFill>
                  <a:gsLst>
                    <a:gs pos="2917">
                      <a:srgbClr val="505050"/>
                    </a:gs>
                    <a:gs pos="30000">
                      <a:srgbClr val="505050"/>
                    </a:gs>
                  </a:gsLst>
                  <a:lin ang="5400000" scaled="0"/>
                </a:gradFill>
                <a:latin typeface="Segoe UI Light"/>
                <a:cs typeface="Segoe UI" panose="020B0502040204020203" pitchFamily="34" charset="0"/>
              </a:rPr>
              <a:t>Fault tolerance</a:t>
            </a:r>
          </a:p>
        </p:txBody>
      </p:sp>
      <p:sp>
        <p:nvSpPr>
          <p:cNvPr id="27" name="TextBox 26">
            <a:extLst>
              <a:ext uri="{FF2B5EF4-FFF2-40B4-BE49-F238E27FC236}">
                <a16:creationId xmlns:a16="http://schemas.microsoft.com/office/drawing/2014/main" id="{BF9E1C23-E088-4FB3-809A-F1FB7FC53B87}"/>
              </a:ext>
            </a:extLst>
          </p:cNvPr>
          <p:cNvSpPr txBox="1"/>
          <p:nvPr/>
        </p:nvSpPr>
        <p:spPr>
          <a:xfrm>
            <a:off x="10046698" y="1594841"/>
            <a:ext cx="1838251"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E9EAE9">
                    <a:lumMod val="75000"/>
                  </a:srgbClr>
                </a:solidFill>
                <a:latin typeface="Segoe UI Light"/>
                <a:cs typeface="Segoe UI" panose="020B0502040204020203" pitchFamily="34" charset="0"/>
              </a:rPr>
              <a:t>Cost management</a:t>
            </a:r>
          </a:p>
        </p:txBody>
      </p:sp>
      <p:sp>
        <p:nvSpPr>
          <p:cNvPr id="28" name="TextBox 27">
            <a:extLst>
              <a:ext uri="{FF2B5EF4-FFF2-40B4-BE49-F238E27FC236}">
                <a16:creationId xmlns:a16="http://schemas.microsoft.com/office/drawing/2014/main" id="{6B0EF4BA-1F8A-4B93-BC07-B70A445C68FF}"/>
              </a:ext>
            </a:extLst>
          </p:cNvPr>
          <p:cNvSpPr txBox="1"/>
          <p:nvPr/>
        </p:nvSpPr>
        <p:spPr>
          <a:xfrm>
            <a:off x="7657448" y="1656096"/>
            <a:ext cx="2139500"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727372"/>
                </a:solidFill>
                <a:latin typeface="Segoe UI Light"/>
                <a:cs typeface="Segoe UI" panose="020B0502040204020203" pitchFamily="34" charset="0"/>
              </a:rPr>
              <a:t>Operations monitoring</a:t>
            </a:r>
          </a:p>
        </p:txBody>
      </p:sp>
      <p:sp>
        <p:nvSpPr>
          <p:cNvPr id="29" name="TextBox 28">
            <a:extLst>
              <a:ext uri="{FF2B5EF4-FFF2-40B4-BE49-F238E27FC236}">
                <a16:creationId xmlns:a16="http://schemas.microsoft.com/office/drawing/2014/main" id="{0B52E639-A116-440F-83CA-63789981DF42}"/>
              </a:ext>
            </a:extLst>
          </p:cNvPr>
          <p:cNvSpPr txBox="1"/>
          <p:nvPr/>
        </p:nvSpPr>
        <p:spPr>
          <a:xfrm>
            <a:off x="350542" y="3078709"/>
            <a:ext cx="1477715"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646464"/>
                </a:solidFill>
                <a:latin typeface="Segoe UI Light"/>
                <a:cs typeface="Segoe UI" panose="020B0502040204020203" pitchFamily="34" charset="0"/>
              </a:rPr>
              <a:t>Device lifecycle</a:t>
            </a:r>
          </a:p>
        </p:txBody>
      </p:sp>
      <p:sp>
        <p:nvSpPr>
          <p:cNvPr id="30" name="TextBox 29">
            <a:extLst>
              <a:ext uri="{FF2B5EF4-FFF2-40B4-BE49-F238E27FC236}">
                <a16:creationId xmlns:a16="http://schemas.microsoft.com/office/drawing/2014/main" id="{DB8B2D41-86E9-4DDE-BB10-6E5F6397DCE4}"/>
              </a:ext>
            </a:extLst>
          </p:cNvPr>
          <p:cNvSpPr txBox="1"/>
          <p:nvPr/>
        </p:nvSpPr>
        <p:spPr>
          <a:xfrm>
            <a:off x="9286023" y="4187039"/>
            <a:ext cx="1527774"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E9EAE9">
                    <a:lumMod val="50000"/>
                  </a:srgbClr>
                </a:solidFill>
                <a:latin typeface="Segoe UI Light"/>
                <a:cs typeface="Segoe UI" panose="020B0502040204020203" pitchFamily="34" charset="0"/>
              </a:rPr>
              <a:t>Data ownership</a:t>
            </a:r>
          </a:p>
        </p:txBody>
      </p:sp>
      <p:sp>
        <p:nvSpPr>
          <p:cNvPr id="31" name="TextBox 30">
            <a:extLst>
              <a:ext uri="{FF2B5EF4-FFF2-40B4-BE49-F238E27FC236}">
                <a16:creationId xmlns:a16="http://schemas.microsoft.com/office/drawing/2014/main" id="{02E14A66-4B0B-475A-9BB7-1D807693FADC}"/>
              </a:ext>
            </a:extLst>
          </p:cNvPr>
          <p:cNvSpPr txBox="1"/>
          <p:nvPr/>
        </p:nvSpPr>
        <p:spPr>
          <a:xfrm>
            <a:off x="10291020" y="4569147"/>
            <a:ext cx="1674809"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4F504F">
                    <a:lumMod val="60000"/>
                    <a:lumOff val="40000"/>
                  </a:srgbClr>
                </a:solidFill>
                <a:latin typeface="Segoe UI Light"/>
                <a:cs typeface="Segoe UI" panose="020B0502040204020203" pitchFamily="34" charset="0"/>
              </a:rPr>
              <a:t>Data visualization</a:t>
            </a:r>
          </a:p>
        </p:txBody>
      </p:sp>
      <p:sp>
        <p:nvSpPr>
          <p:cNvPr id="32" name="TextBox 31">
            <a:extLst>
              <a:ext uri="{FF2B5EF4-FFF2-40B4-BE49-F238E27FC236}">
                <a16:creationId xmlns:a16="http://schemas.microsoft.com/office/drawing/2014/main" id="{7ABDD726-B637-48EE-8A7A-86DB070C4E2E}"/>
              </a:ext>
            </a:extLst>
          </p:cNvPr>
          <p:cNvSpPr txBox="1"/>
          <p:nvPr/>
        </p:nvSpPr>
        <p:spPr>
          <a:xfrm>
            <a:off x="3437306" y="1088367"/>
            <a:ext cx="1811449" cy="627677"/>
          </a:xfrm>
          <a:prstGeom prst="rect">
            <a:avLst/>
          </a:prstGeom>
          <a:noFill/>
        </p:spPr>
        <p:txBody>
          <a:bodyPr wrap="square" lIns="91404" tIns="91404" rIns="91404" bIns="91404" rtlCol="0">
            <a:spAutoFit/>
          </a:bodyPr>
          <a:lstStyle/>
          <a:p>
            <a:pPr algn="ctr" defTabSz="932227">
              <a:lnSpc>
                <a:spcPct val="90000"/>
              </a:lnSpc>
              <a:spcAft>
                <a:spcPts val="600"/>
              </a:spcAft>
              <a:defRPr/>
            </a:pPr>
            <a:r>
              <a:rPr lang="en-US" sz="1600">
                <a:solidFill>
                  <a:srgbClr val="646464"/>
                </a:solidFill>
                <a:latin typeface="Segoe UI Light"/>
                <a:cs typeface="Segoe UI" panose="020B0502040204020203" pitchFamily="34" charset="0"/>
              </a:rPr>
              <a:t>Cloud-to-device</a:t>
            </a:r>
            <a:br>
              <a:rPr lang="en-US" sz="1600">
                <a:solidFill>
                  <a:srgbClr val="646464"/>
                </a:solidFill>
                <a:latin typeface="Segoe UI Light"/>
                <a:cs typeface="Segoe UI" panose="020B0502040204020203" pitchFamily="34" charset="0"/>
              </a:rPr>
            </a:br>
            <a:r>
              <a:rPr lang="en-US" sz="1600">
                <a:solidFill>
                  <a:srgbClr val="646464"/>
                </a:solidFill>
                <a:latin typeface="Segoe UI Light"/>
                <a:cs typeface="Segoe UI" panose="020B0502040204020203" pitchFamily="34" charset="0"/>
              </a:rPr>
              <a:t>commands</a:t>
            </a:r>
          </a:p>
        </p:txBody>
      </p:sp>
      <p:sp>
        <p:nvSpPr>
          <p:cNvPr id="33" name="TextBox 32">
            <a:extLst>
              <a:ext uri="{FF2B5EF4-FFF2-40B4-BE49-F238E27FC236}">
                <a16:creationId xmlns:a16="http://schemas.microsoft.com/office/drawing/2014/main" id="{63526076-E9A0-4AD8-B232-1F594BB0A9FD}"/>
              </a:ext>
            </a:extLst>
          </p:cNvPr>
          <p:cNvSpPr txBox="1"/>
          <p:nvPr/>
        </p:nvSpPr>
        <p:spPr>
          <a:xfrm>
            <a:off x="4613700" y="4305226"/>
            <a:ext cx="3204249" cy="406135"/>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727372">
                    <a:lumMod val="40000"/>
                    <a:lumOff val="60000"/>
                  </a:srgbClr>
                </a:solidFill>
                <a:latin typeface="Segoe UI Semibold" panose="020B0702040204020203" pitchFamily="34" charset="0"/>
                <a:cs typeface="Segoe UI Semibold" panose="020B0702040204020203" pitchFamily="34" charset="0"/>
              </a:rPr>
              <a:t>&lt; ---- End-to-End Security ---- &gt;</a:t>
            </a:r>
          </a:p>
        </p:txBody>
      </p:sp>
      <p:sp>
        <p:nvSpPr>
          <p:cNvPr id="34" name="TextBox 33">
            <a:extLst>
              <a:ext uri="{FF2B5EF4-FFF2-40B4-BE49-F238E27FC236}">
                <a16:creationId xmlns:a16="http://schemas.microsoft.com/office/drawing/2014/main" id="{7D5118EA-352B-4D97-B03E-19AD31F7473A}"/>
              </a:ext>
            </a:extLst>
          </p:cNvPr>
          <p:cNvSpPr txBox="1"/>
          <p:nvPr/>
        </p:nvSpPr>
        <p:spPr>
          <a:xfrm>
            <a:off x="6760217" y="4726611"/>
            <a:ext cx="3406086"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646464"/>
                </a:solidFill>
                <a:latin typeface="Segoe UI Light"/>
                <a:cs typeface="Segoe UI" panose="020B0502040204020203" pitchFamily="34" charset="0"/>
              </a:rPr>
              <a:t>Industry and government compliance</a:t>
            </a:r>
          </a:p>
        </p:txBody>
      </p:sp>
      <p:sp>
        <p:nvSpPr>
          <p:cNvPr id="35" name="TextBox 34">
            <a:extLst>
              <a:ext uri="{FF2B5EF4-FFF2-40B4-BE49-F238E27FC236}">
                <a16:creationId xmlns:a16="http://schemas.microsoft.com/office/drawing/2014/main" id="{A36CF584-7753-4259-B464-C885A03DFDD2}"/>
              </a:ext>
            </a:extLst>
          </p:cNvPr>
          <p:cNvSpPr txBox="1"/>
          <p:nvPr/>
        </p:nvSpPr>
        <p:spPr>
          <a:xfrm>
            <a:off x="816193" y="1089105"/>
            <a:ext cx="2024128"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chemeClr val="tx1">
                    <a:lumMod val="50000"/>
                  </a:schemeClr>
                </a:solidFill>
                <a:latin typeface="Segoe UI Light"/>
                <a:cs typeface="Segoe UI" panose="020B0502040204020203" pitchFamily="34" charset="0"/>
              </a:rPr>
              <a:t>Enterprise integration</a:t>
            </a:r>
          </a:p>
        </p:txBody>
      </p:sp>
      <p:sp>
        <p:nvSpPr>
          <p:cNvPr id="36" name="TextBox 35">
            <a:extLst>
              <a:ext uri="{FF2B5EF4-FFF2-40B4-BE49-F238E27FC236}">
                <a16:creationId xmlns:a16="http://schemas.microsoft.com/office/drawing/2014/main" id="{EACC3EC3-20B8-4687-A366-CD1F982693A3}"/>
              </a:ext>
            </a:extLst>
          </p:cNvPr>
          <p:cNvSpPr txBox="1"/>
          <p:nvPr/>
        </p:nvSpPr>
        <p:spPr>
          <a:xfrm>
            <a:off x="469161" y="1640450"/>
            <a:ext cx="1616611"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646464"/>
                </a:solidFill>
                <a:latin typeface="Segoe UI Light"/>
                <a:cs typeface="Segoe UI" panose="020B0502040204020203" pitchFamily="34" charset="0"/>
              </a:rPr>
              <a:t>Device recovery</a:t>
            </a:r>
          </a:p>
        </p:txBody>
      </p:sp>
      <p:sp>
        <p:nvSpPr>
          <p:cNvPr id="37" name="TextBox 36">
            <a:extLst>
              <a:ext uri="{FF2B5EF4-FFF2-40B4-BE49-F238E27FC236}">
                <a16:creationId xmlns:a16="http://schemas.microsoft.com/office/drawing/2014/main" id="{78289373-B590-43E7-9120-55B9346415F0}"/>
              </a:ext>
            </a:extLst>
          </p:cNvPr>
          <p:cNvSpPr txBox="1"/>
          <p:nvPr/>
        </p:nvSpPr>
        <p:spPr>
          <a:xfrm>
            <a:off x="3378322" y="2075481"/>
            <a:ext cx="1821649"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E9EAE9">
                    <a:lumMod val="75000"/>
                  </a:srgbClr>
                </a:solidFill>
                <a:latin typeface="Segoe UI Light"/>
                <a:cs typeface="Segoe UI" panose="020B0502040204020203" pitchFamily="34" charset="0"/>
              </a:rPr>
              <a:t>Internationalization</a:t>
            </a:r>
          </a:p>
        </p:txBody>
      </p:sp>
      <p:sp>
        <p:nvSpPr>
          <p:cNvPr id="38" name="TextBox 37">
            <a:extLst>
              <a:ext uri="{FF2B5EF4-FFF2-40B4-BE49-F238E27FC236}">
                <a16:creationId xmlns:a16="http://schemas.microsoft.com/office/drawing/2014/main" id="{D2295A0D-F3BA-4AA2-9F87-A01F78472D70}"/>
              </a:ext>
            </a:extLst>
          </p:cNvPr>
          <p:cNvSpPr txBox="1"/>
          <p:nvPr/>
        </p:nvSpPr>
        <p:spPr>
          <a:xfrm>
            <a:off x="223873" y="4862413"/>
            <a:ext cx="1557257"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646464"/>
                </a:solidFill>
                <a:latin typeface="Segoe UI Light"/>
                <a:cs typeface="Segoe UI" panose="020B0502040204020203" pitchFamily="34" charset="0"/>
              </a:rPr>
              <a:t>HW certification</a:t>
            </a:r>
          </a:p>
        </p:txBody>
      </p:sp>
      <p:sp>
        <p:nvSpPr>
          <p:cNvPr id="39" name="TextBox 38">
            <a:extLst>
              <a:ext uri="{FF2B5EF4-FFF2-40B4-BE49-F238E27FC236}">
                <a16:creationId xmlns:a16="http://schemas.microsoft.com/office/drawing/2014/main" id="{990E786D-70A3-450A-9B60-C7DB2EB9C3F1}"/>
              </a:ext>
            </a:extLst>
          </p:cNvPr>
          <p:cNvSpPr txBox="1"/>
          <p:nvPr/>
        </p:nvSpPr>
        <p:spPr>
          <a:xfrm>
            <a:off x="3890941" y="4810118"/>
            <a:ext cx="1907153"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727372"/>
                </a:solidFill>
                <a:latin typeface="Segoe UI Light"/>
                <a:cs typeface="Segoe UI" panose="020B0502040204020203" pitchFamily="34" charset="0"/>
              </a:rPr>
              <a:t>Manufacturing scale</a:t>
            </a:r>
          </a:p>
        </p:txBody>
      </p:sp>
      <p:sp>
        <p:nvSpPr>
          <p:cNvPr id="40" name="TextBox 39">
            <a:extLst>
              <a:ext uri="{FF2B5EF4-FFF2-40B4-BE49-F238E27FC236}">
                <a16:creationId xmlns:a16="http://schemas.microsoft.com/office/drawing/2014/main" id="{856DCD99-B45E-4565-87DB-007EF1DDDBB1}"/>
              </a:ext>
            </a:extLst>
          </p:cNvPr>
          <p:cNvSpPr txBox="1"/>
          <p:nvPr/>
        </p:nvSpPr>
        <p:spPr>
          <a:xfrm>
            <a:off x="7089916" y="984014"/>
            <a:ext cx="1235756"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E9EAE9">
                    <a:lumMod val="75000"/>
                  </a:srgbClr>
                </a:solidFill>
                <a:latin typeface="Segoe UI Light"/>
                <a:cs typeface="Segoe UI" panose="020B0502040204020203" pitchFamily="34" charset="0"/>
              </a:rPr>
              <a:t>Deployment</a:t>
            </a:r>
          </a:p>
        </p:txBody>
      </p:sp>
      <p:sp>
        <p:nvSpPr>
          <p:cNvPr id="41" name="TextBox 40">
            <a:extLst>
              <a:ext uri="{FF2B5EF4-FFF2-40B4-BE49-F238E27FC236}">
                <a16:creationId xmlns:a16="http://schemas.microsoft.com/office/drawing/2014/main" id="{C000F662-A2EE-4E38-9849-B0C411F880CB}"/>
              </a:ext>
            </a:extLst>
          </p:cNvPr>
          <p:cNvSpPr txBox="1"/>
          <p:nvPr/>
        </p:nvSpPr>
        <p:spPr>
          <a:xfrm>
            <a:off x="218696" y="3630807"/>
            <a:ext cx="777860"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E9EAE9">
                    <a:lumMod val="75000"/>
                  </a:srgbClr>
                </a:solidFill>
                <a:latin typeface="Segoe UI Light"/>
                <a:cs typeface="Segoe UI" panose="020B0502040204020203" pitchFamily="34" charset="0"/>
              </a:rPr>
              <a:t>Drivers</a:t>
            </a:r>
          </a:p>
        </p:txBody>
      </p:sp>
      <p:sp>
        <p:nvSpPr>
          <p:cNvPr id="42" name="TextBox 41">
            <a:extLst>
              <a:ext uri="{FF2B5EF4-FFF2-40B4-BE49-F238E27FC236}">
                <a16:creationId xmlns:a16="http://schemas.microsoft.com/office/drawing/2014/main" id="{77C8B1DF-E4E9-4440-AB8D-DC2F55C483D7}"/>
              </a:ext>
            </a:extLst>
          </p:cNvPr>
          <p:cNvSpPr txBox="1"/>
          <p:nvPr/>
        </p:nvSpPr>
        <p:spPr>
          <a:xfrm>
            <a:off x="1978494" y="5132718"/>
            <a:ext cx="2364537" cy="406107"/>
          </a:xfrm>
          <a:prstGeom prst="rect">
            <a:avLst/>
          </a:prstGeom>
          <a:noFill/>
        </p:spPr>
        <p:txBody>
          <a:bodyPr wrap="none" lIns="91404" tIns="91404" rIns="91404" bIns="91404" rtlCol="0">
            <a:spAutoFit/>
          </a:bodyPr>
          <a:lstStyle/>
          <a:p>
            <a:pPr algn="ctr" defTabSz="932227">
              <a:lnSpc>
                <a:spcPct val="90000"/>
              </a:lnSpc>
              <a:spcAft>
                <a:spcPts val="600"/>
              </a:spcAft>
              <a:defRPr/>
            </a:pPr>
            <a:r>
              <a:rPr lang="en-US" sz="1600">
                <a:solidFill>
                  <a:srgbClr val="4F504F">
                    <a:lumMod val="60000"/>
                    <a:lumOff val="40000"/>
                  </a:srgbClr>
                </a:solidFill>
                <a:latin typeface="Segoe UI Light"/>
                <a:cs typeface="Segoe UI" panose="020B0502040204020203" pitchFamily="34" charset="0"/>
              </a:rPr>
              <a:t>Device commercialization</a:t>
            </a:r>
          </a:p>
        </p:txBody>
      </p:sp>
      <p:sp>
        <p:nvSpPr>
          <p:cNvPr id="43" name="Oval 42">
            <a:extLst>
              <a:ext uri="{FF2B5EF4-FFF2-40B4-BE49-F238E27FC236}">
                <a16:creationId xmlns:a16="http://schemas.microsoft.com/office/drawing/2014/main" id="{82F3D9F5-E4E4-4D99-B410-4FE9F74466AA}"/>
              </a:ext>
            </a:extLst>
          </p:cNvPr>
          <p:cNvSpPr>
            <a:spLocks noChangeAspect="1"/>
          </p:cNvSpPr>
          <p:nvPr/>
        </p:nvSpPr>
        <p:spPr bwMode="auto">
          <a:xfrm>
            <a:off x="5502870" y="2046557"/>
            <a:ext cx="1425910" cy="1425911"/>
          </a:xfrm>
          <a:prstGeom prst="ellipse">
            <a:avLst/>
          </a:prstGeom>
          <a:noFill/>
          <a:ln w="2222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69193" fontAlgn="base">
              <a:spcBef>
                <a:spcPct val="0"/>
              </a:spcBef>
              <a:spcAft>
                <a:spcPct val="0"/>
              </a:spcAft>
              <a:defRPr/>
            </a:pPr>
            <a:endParaRPr lang="en-US" sz="2399" kern="0">
              <a:solidFill>
                <a:srgbClr val="505050"/>
              </a:solidFill>
              <a:latin typeface="Segoe UI Light"/>
            </a:endParaRPr>
          </a:p>
        </p:txBody>
      </p:sp>
      <p:sp>
        <p:nvSpPr>
          <p:cNvPr id="44" name="Freeform: Shape 43">
            <a:extLst>
              <a:ext uri="{FF2B5EF4-FFF2-40B4-BE49-F238E27FC236}">
                <a16:creationId xmlns:a16="http://schemas.microsoft.com/office/drawing/2014/main" id="{642DAB95-3B99-4C98-B0F0-7610BCE45ADC}"/>
              </a:ext>
            </a:extLst>
          </p:cNvPr>
          <p:cNvSpPr>
            <a:spLocks/>
          </p:cNvSpPr>
          <p:nvPr/>
        </p:nvSpPr>
        <p:spPr bwMode="auto">
          <a:xfrm>
            <a:off x="5953869" y="2332771"/>
            <a:ext cx="528082" cy="857822"/>
          </a:xfrm>
          <a:custGeom>
            <a:avLst/>
            <a:gdLst>
              <a:gd name="connsiteX0" fmla="*/ 180897 w 528287"/>
              <a:gd name="connsiteY0" fmla="*/ 808532 h 858155"/>
              <a:gd name="connsiteX1" fmla="*/ 351275 w 528287"/>
              <a:gd name="connsiteY1" fmla="*/ 808532 h 858155"/>
              <a:gd name="connsiteX2" fmla="*/ 300775 w 528287"/>
              <a:gd name="connsiteY2" fmla="*/ 851668 h 858155"/>
              <a:gd name="connsiteX3" fmla="*/ 281897 w 528287"/>
              <a:gd name="connsiteY3" fmla="*/ 857831 h 858155"/>
              <a:gd name="connsiteX4" fmla="*/ 198832 w 528287"/>
              <a:gd name="connsiteY4" fmla="*/ 827019 h 858155"/>
              <a:gd name="connsiteX5" fmla="*/ 180897 w 528287"/>
              <a:gd name="connsiteY5" fmla="*/ 808532 h 858155"/>
              <a:gd name="connsiteX6" fmla="*/ 182285 w 528287"/>
              <a:gd name="connsiteY6" fmla="*/ 731401 h 858155"/>
              <a:gd name="connsiteX7" fmla="*/ 347585 w 528287"/>
              <a:gd name="connsiteY7" fmla="*/ 731401 h 858155"/>
              <a:gd name="connsiteX8" fmla="*/ 375450 w 528287"/>
              <a:gd name="connsiteY8" fmla="*/ 755235 h 858155"/>
              <a:gd name="connsiteX9" fmla="*/ 347585 w 528287"/>
              <a:gd name="connsiteY9" fmla="*/ 778134 h 858155"/>
              <a:gd name="connsiteX10" fmla="*/ 264935 w 528287"/>
              <a:gd name="connsiteY10" fmla="*/ 778601 h 858155"/>
              <a:gd name="connsiteX11" fmla="*/ 181813 w 528287"/>
              <a:gd name="connsiteY11" fmla="*/ 778134 h 858155"/>
              <a:gd name="connsiteX12" fmla="*/ 154893 w 528287"/>
              <a:gd name="connsiteY12" fmla="*/ 754300 h 858155"/>
              <a:gd name="connsiteX13" fmla="*/ 182285 w 528287"/>
              <a:gd name="connsiteY13" fmla="*/ 731401 h 858155"/>
              <a:gd name="connsiteX14" fmla="*/ 174924 w 528287"/>
              <a:gd name="connsiteY14" fmla="*/ 655422 h 858155"/>
              <a:gd name="connsiteX15" fmla="*/ 354947 w 528287"/>
              <a:gd name="connsiteY15" fmla="*/ 655422 h 858155"/>
              <a:gd name="connsiteX16" fmla="*/ 379581 w 528287"/>
              <a:gd name="connsiteY16" fmla="*/ 677976 h 858155"/>
              <a:gd name="connsiteX17" fmla="*/ 355421 w 528287"/>
              <a:gd name="connsiteY17" fmla="*/ 701000 h 858155"/>
              <a:gd name="connsiteX18" fmla="*/ 264935 w 528287"/>
              <a:gd name="connsiteY18" fmla="*/ 701000 h 858155"/>
              <a:gd name="connsiteX19" fmla="*/ 175397 w 528287"/>
              <a:gd name="connsiteY19" fmla="*/ 701000 h 858155"/>
              <a:gd name="connsiteX20" fmla="*/ 149815 w 528287"/>
              <a:gd name="connsiteY20" fmla="*/ 678446 h 858155"/>
              <a:gd name="connsiteX21" fmla="*/ 174924 w 528287"/>
              <a:gd name="connsiteY21" fmla="*/ 655422 h 858155"/>
              <a:gd name="connsiteX22" fmla="*/ 266900 w 528287"/>
              <a:gd name="connsiteY22" fmla="*/ 6 h 858155"/>
              <a:gd name="connsiteX23" fmla="*/ 401421 w 528287"/>
              <a:gd name="connsiteY23" fmla="*/ 34573 h 858155"/>
              <a:gd name="connsiteX24" fmla="*/ 528029 w 528287"/>
              <a:gd name="connsiteY24" fmla="*/ 242329 h 858155"/>
              <a:gd name="connsiteX25" fmla="*/ 479842 w 528287"/>
              <a:gd name="connsiteY25" fmla="*/ 416637 h 858155"/>
              <a:gd name="connsiteX26" fmla="*/ 451025 w 528287"/>
              <a:gd name="connsiteY26" fmla="*/ 466574 h 858155"/>
              <a:gd name="connsiteX27" fmla="*/ 393390 w 528287"/>
              <a:gd name="connsiteY27" fmla="*/ 621095 h 858155"/>
              <a:gd name="connsiteX28" fmla="*/ 331503 w 528287"/>
              <a:gd name="connsiteY28" fmla="*/ 621095 h 858155"/>
              <a:gd name="connsiteX29" fmla="*/ 347093 w 528287"/>
              <a:gd name="connsiteY29" fmla="*/ 532528 h 858155"/>
              <a:gd name="connsiteX30" fmla="*/ 400476 w 528287"/>
              <a:gd name="connsiteY30" fmla="*/ 427943 h 858155"/>
              <a:gd name="connsiteX31" fmla="*/ 458583 w 528287"/>
              <a:gd name="connsiteY31" fmla="*/ 304986 h 858155"/>
              <a:gd name="connsiteX32" fmla="*/ 377800 w 528287"/>
              <a:gd name="connsiteY32" fmla="*/ 94874 h 858155"/>
              <a:gd name="connsiteX33" fmla="*/ 143953 w 528287"/>
              <a:gd name="connsiteY33" fmla="*/ 99114 h 858155"/>
              <a:gd name="connsiteX34" fmla="*/ 65532 w 528287"/>
              <a:gd name="connsiteY34" fmla="*/ 281902 h 858155"/>
              <a:gd name="connsiteX35" fmla="*/ 117970 w 528287"/>
              <a:gd name="connsiteY35" fmla="*/ 409570 h 858155"/>
              <a:gd name="connsiteX36" fmla="*/ 183636 w 528287"/>
              <a:gd name="connsiteY36" fmla="*/ 538652 h 858155"/>
              <a:gd name="connsiteX37" fmla="*/ 197809 w 528287"/>
              <a:gd name="connsiteY37" fmla="*/ 621566 h 858155"/>
              <a:gd name="connsiteX38" fmla="*/ 142064 w 528287"/>
              <a:gd name="connsiteY38" fmla="*/ 621566 h 858155"/>
              <a:gd name="connsiteX39" fmla="*/ 134977 w 528287"/>
              <a:gd name="connsiteY39" fmla="*/ 614028 h 858155"/>
              <a:gd name="connsiteX40" fmla="*/ 93405 w 528287"/>
              <a:gd name="connsiteY40" fmla="*/ 493426 h 858155"/>
              <a:gd name="connsiteX41" fmla="*/ 28684 w 528287"/>
              <a:gd name="connsiteY41" fmla="*/ 376122 h 858155"/>
              <a:gd name="connsiteX42" fmla="*/ 6008 w 528287"/>
              <a:gd name="connsiteY42" fmla="*/ 196632 h 858155"/>
              <a:gd name="connsiteX43" fmla="*/ 131671 w 528287"/>
              <a:gd name="connsiteY43" fmla="*/ 32218 h 858155"/>
              <a:gd name="connsiteX44" fmla="*/ 266900 w 528287"/>
              <a:gd name="connsiteY44" fmla="*/ 6 h 85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28287" h="858155">
                <a:moveTo>
                  <a:pt x="180897" y="808532"/>
                </a:moveTo>
                <a:cubicBezTo>
                  <a:pt x="237061" y="808532"/>
                  <a:pt x="292752" y="808532"/>
                  <a:pt x="351275" y="808532"/>
                </a:cubicBezTo>
                <a:cubicBezTo>
                  <a:pt x="332869" y="824175"/>
                  <a:pt x="317294" y="838396"/>
                  <a:pt x="300775" y="851668"/>
                </a:cubicBezTo>
                <a:cubicBezTo>
                  <a:pt x="296056" y="855461"/>
                  <a:pt x="288504" y="857831"/>
                  <a:pt x="281897" y="857831"/>
                </a:cubicBezTo>
                <a:cubicBezTo>
                  <a:pt x="226206" y="857357"/>
                  <a:pt x="239892" y="864941"/>
                  <a:pt x="198832" y="827019"/>
                </a:cubicBezTo>
                <a:cubicBezTo>
                  <a:pt x="192696" y="821331"/>
                  <a:pt x="187505" y="815168"/>
                  <a:pt x="180897" y="808532"/>
                </a:cubicBezTo>
                <a:close/>
                <a:moveTo>
                  <a:pt x="182285" y="731401"/>
                </a:moveTo>
                <a:cubicBezTo>
                  <a:pt x="237543" y="731401"/>
                  <a:pt x="292328" y="731401"/>
                  <a:pt x="347585" y="731401"/>
                </a:cubicBezTo>
                <a:cubicBezTo>
                  <a:pt x="365532" y="731401"/>
                  <a:pt x="375450" y="740280"/>
                  <a:pt x="375450" y="755235"/>
                </a:cubicBezTo>
                <a:cubicBezTo>
                  <a:pt x="374978" y="770189"/>
                  <a:pt x="365532" y="778134"/>
                  <a:pt x="347585" y="778134"/>
                </a:cubicBezTo>
                <a:cubicBezTo>
                  <a:pt x="320193" y="778601"/>
                  <a:pt x="292328" y="778601"/>
                  <a:pt x="264935" y="778601"/>
                </a:cubicBezTo>
                <a:cubicBezTo>
                  <a:pt x="237070" y="778601"/>
                  <a:pt x="209678" y="778601"/>
                  <a:pt x="181813" y="778134"/>
                </a:cubicBezTo>
                <a:cubicBezTo>
                  <a:pt x="165283" y="778134"/>
                  <a:pt x="154420" y="768787"/>
                  <a:pt x="154893" y="754300"/>
                </a:cubicBezTo>
                <a:cubicBezTo>
                  <a:pt x="155365" y="740280"/>
                  <a:pt x="165283" y="731401"/>
                  <a:pt x="182285" y="731401"/>
                </a:cubicBezTo>
                <a:close/>
                <a:moveTo>
                  <a:pt x="174924" y="655422"/>
                </a:moveTo>
                <a:cubicBezTo>
                  <a:pt x="235089" y="655422"/>
                  <a:pt x="295255" y="655422"/>
                  <a:pt x="354947" y="655422"/>
                </a:cubicBezTo>
                <a:cubicBezTo>
                  <a:pt x="369633" y="655422"/>
                  <a:pt x="379581" y="664350"/>
                  <a:pt x="379581" y="677976"/>
                </a:cubicBezTo>
                <a:cubicBezTo>
                  <a:pt x="380055" y="691133"/>
                  <a:pt x="370107" y="701000"/>
                  <a:pt x="355421" y="701000"/>
                </a:cubicBezTo>
                <a:cubicBezTo>
                  <a:pt x="325575" y="701470"/>
                  <a:pt x="295255" y="701000"/>
                  <a:pt x="264935" y="701000"/>
                </a:cubicBezTo>
                <a:cubicBezTo>
                  <a:pt x="235089" y="701000"/>
                  <a:pt x="205243" y="701000"/>
                  <a:pt x="175397" y="701000"/>
                </a:cubicBezTo>
                <a:cubicBezTo>
                  <a:pt x="159764" y="701000"/>
                  <a:pt x="150289" y="692542"/>
                  <a:pt x="149815" y="678446"/>
                </a:cubicBezTo>
                <a:cubicBezTo>
                  <a:pt x="149815" y="664350"/>
                  <a:pt x="159290" y="655422"/>
                  <a:pt x="174924" y="655422"/>
                </a:cubicBezTo>
                <a:close/>
                <a:moveTo>
                  <a:pt x="266900" y="6"/>
                </a:moveTo>
                <a:cubicBezTo>
                  <a:pt x="312016" y="300"/>
                  <a:pt x="357014" y="11725"/>
                  <a:pt x="401421" y="34573"/>
                </a:cubicBezTo>
                <a:cubicBezTo>
                  <a:pt x="484566" y="77914"/>
                  <a:pt x="523777" y="149993"/>
                  <a:pt x="528029" y="242329"/>
                </a:cubicBezTo>
                <a:cubicBezTo>
                  <a:pt x="530863" y="305928"/>
                  <a:pt x="510077" y="362460"/>
                  <a:pt x="479842" y="416637"/>
                </a:cubicBezTo>
                <a:cubicBezTo>
                  <a:pt x="470394" y="433125"/>
                  <a:pt x="460945" y="450085"/>
                  <a:pt x="451025" y="466574"/>
                </a:cubicBezTo>
                <a:cubicBezTo>
                  <a:pt x="422680" y="514626"/>
                  <a:pt x="393862" y="562207"/>
                  <a:pt x="393390" y="621095"/>
                </a:cubicBezTo>
                <a:cubicBezTo>
                  <a:pt x="372131" y="621095"/>
                  <a:pt x="352289" y="621095"/>
                  <a:pt x="331503" y="621095"/>
                </a:cubicBezTo>
                <a:cubicBezTo>
                  <a:pt x="331031" y="590002"/>
                  <a:pt x="335282" y="560323"/>
                  <a:pt x="347093" y="532528"/>
                </a:cubicBezTo>
                <a:cubicBezTo>
                  <a:pt x="363155" y="496724"/>
                  <a:pt x="381107" y="461862"/>
                  <a:pt x="400476" y="427943"/>
                </a:cubicBezTo>
                <a:cubicBezTo>
                  <a:pt x="422680" y="387899"/>
                  <a:pt x="447245" y="349740"/>
                  <a:pt x="458583" y="304986"/>
                </a:cubicBezTo>
                <a:cubicBezTo>
                  <a:pt x="480315" y="219245"/>
                  <a:pt x="449607" y="135389"/>
                  <a:pt x="377800" y="94874"/>
                </a:cubicBezTo>
                <a:cubicBezTo>
                  <a:pt x="299851" y="50590"/>
                  <a:pt x="220013" y="51533"/>
                  <a:pt x="143953" y="99114"/>
                </a:cubicBezTo>
                <a:cubicBezTo>
                  <a:pt x="77343" y="141042"/>
                  <a:pt x="57029" y="206525"/>
                  <a:pt x="65532" y="281902"/>
                </a:cubicBezTo>
                <a:cubicBezTo>
                  <a:pt x="71201" y="329012"/>
                  <a:pt x="93877" y="369527"/>
                  <a:pt x="117970" y="409570"/>
                </a:cubicBezTo>
                <a:cubicBezTo>
                  <a:pt x="142536" y="451498"/>
                  <a:pt x="168519" y="492013"/>
                  <a:pt x="183636" y="538652"/>
                </a:cubicBezTo>
                <a:cubicBezTo>
                  <a:pt x="192140" y="565034"/>
                  <a:pt x="197809" y="591887"/>
                  <a:pt x="197809" y="621566"/>
                </a:cubicBezTo>
                <a:cubicBezTo>
                  <a:pt x="177967" y="621566"/>
                  <a:pt x="160016" y="622037"/>
                  <a:pt x="142064" y="621566"/>
                </a:cubicBezTo>
                <a:cubicBezTo>
                  <a:pt x="139702" y="621095"/>
                  <a:pt x="135450" y="616855"/>
                  <a:pt x="134977" y="614028"/>
                </a:cubicBezTo>
                <a:cubicBezTo>
                  <a:pt x="133088" y="569745"/>
                  <a:pt x="114191" y="531114"/>
                  <a:pt x="93405" y="493426"/>
                </a:cubicBezTo>
                <a:cubicBezTo>
                  <a:pt x="71674" y="454325"/>
                  <a:pt x="48525" y="416166"/>
                  <a:pt x="28684" y="376122"/>
                </a:cubicBezTo>
                <a:cubicBezTo>
                  <a:pt x="811" y="319119"/>
                  <a:pt x="-6748" y="258818"/>
                  <a:pt x="6008" y="196632"/>
                </a:cubicBezTo>
                <a:cubicBezTo>
                  <a:pt x="21125" y="121256"/>
                  <a:pt x="63170" y="65666"/>
                  <a:pt x="131671" y="32218"/>
                </a:cubicBezTo>
                <a:cubicBezTo>
                  <a:pt x="176550" y="10547"/>
                  <a:pt x="221784" y="-288"/>
                  <a:pt x="266900" y="6"/>
                </a:cubicBezTo>
                <a:close/>
              </a:path>
            </a:pathLst>
          </a:custGeom>
          <a:solidFill>
            <a:schemeClr val="tx1"/>
          </a:solidFill>
          <a:ln w="9525">
            <a:noFill/>
            <a:round/>
            <a:headEnd/>
            <a:tailEnd/>
          </a:ln>
        </p:spPr>
        <p:txBody>
          <a:bodyPr vert="horz" wrap="square" lIns="93211" tIns="46605" rIns="93211" bIns="46605" numCol="1" anchor="t" anchorCtr="0" compatLnSpc="1">
            <a:prstTxWarp prst="textNoShape">
              <a:avLst/>
            </a:prstTxWarp>
            <a:noAutofit/>
          </a:bodyPr>
          <a:lstStyle/>
          <a:p>
            <a:pPr defTabSz="932227">
              <a:defRPr/>
            </a:pPr>
            <a:endParaRPr lang="en-US" sz="3999">
              <a:solidFill>
                <a:srgbClr val="505050"/>
              </a:solidFill>
              <a:latin typeface="Segoe UI Light"/>
            </a:endParaRPr>
          </a:p>
        </p:txBody>
      </p:sp>
      <p:cxnSp>
        <p:nvCxnSpPr>
          <p:cNvPr id="45" name="Straight Arrow Connector 44">
            <a:extLst>
              <a:ext uri="{FF2B5EF4-FFF2-40B4-BE49-F238E27FC236}">
                <a16:creationId xmlns:a16="http://schemas.microsoft.com/office/drawing/2014/main" id="{DAC61A91-1B5C-467D-8F63-C0E7F9D519C2}"/>
              </a:ext>
            </a:extLst>
          </p:cNvPr>
          <p:cNvCxnSpPr>
            <a:cxnSpLocks/>
          </p:cNvCxnSpPr>
          <p:nvPr/>
        </p:nvCxnSpPr>
        <p:spPr>
          <a:xfrm>
            <a:off x="7098161" y="2759512"/>
            <a:ext cx="2026865" cy="0"/>
          </a:xfrm>
          <a:prstGeom prst="straightConnector1">
            <a:avLst/>
          </a:prstGeom>
          <a:ln w="19050" cap="rnd">
            <a:solidFill>
              <a:srgbClr val="C0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32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left)">
                                      <p:cBhvr>
                                        <p:cTn id="10" dur="500"/>
                                        <p:tgtEl>
                                          <p:spTgt spid="45"/>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200"/>
                                        <p:tgtEl>
                                          <p:spTgt spid="24"/>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par>
                                <p:cTn id="17" presetID="10" presetClass="entr" presetSubtype="0" fill="hold" grpId="0" nodeType="withEffect">
                                  <p:stCondLst>
                                    <p:cond delay="5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250"/>
                                        <p:tgtEl>
                                          <p:spTgt spid="1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50"/>
                                        <p:tgtEl>
                                          <p:spTgt spid="21"/>
                                        </p:tgtEl>
                                      </p:cBhvr>
                                    </p:animEffect>
                                  </p:childTnLst>
                                </p:cTn>
                              </p:par>
                              <p:par>
                                <p:cTn id="23" presetID="10" presetClass="entr" presetSubtype="0" fill="hold" grpId="0" nodeType="withEffect">
                                  <p:stCondLst>
                                    <p:cond delay="15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250"/>
                                        <p:tgtEl>
                                          <p:spTgt spid="19"/>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50"/>
                                        <p:tgtEl>
                                          <p:spTgt spid="35"/>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250"/>
                                        <p:tgtEl>
                                          <p:spTgt spid="26"/>
                                        </p:tgtEl>
                                      </p:cBhvr>
                                    </p:animEffect>
                                  </p:childTnLst>
                                </p:cTn>
                              </p:par>
                              <p:par>
                                <p:cTn id="32" presetID="10" presetClass="entr" presetSubtype="0" fill="hold" grpId="0" nodeType="withEffect">
                                  <p:stCondLst>
                                    <p:cond delay="30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250"/>
                                        <p:tgtEl>
                                          <p:spTgt spid="34"/>
                                        </p:tgtEl>
                                      </p:cBhvr>
                                    </p:animEffect>
                                  </p:childTnLst>
                                </p:cTn>
                              </p:par>
                              <p:par>
                                <p:cTn id="35" presetID="10" presetClass="entr" presetSubtype="0" fill="hold" grpId="0" nodeType="withEffect">
                                  <p:stCondLst>
                                    <p:cond delay="35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250"/>
                                        <p:tgtEl>
                                          <p:spTgt spid="32"/>
                                        </p:tgtEl>
                                      </p:cBhvr>
                                    </p:animEffect>
                                  </p:childTnLst>
                                </p:cTn>
                              </p:par>
                              <p:par>
                                <p:cTn id="38" presetID="10" presetClass="entr" presetSubtype="0" fill="hold" grpId="0" nodeType="withEffect">
                                  <p:stCondLst>
                                    <p:cond delay="40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250"/>
                                        <p:tgtEl>
                                          <p:spTgt spid="17"/>
                                        </p:tgtEl>
                                      </p:cBhvr>
                                    </p:animEffect>
                                  </p:childTnLst>
                                </p:cTn>
                              </p:par>
                              <p:par>
                                <p:cTn id="41" presetID="10" presetClass="entr" presetSubtype="0" fill="hold" grpId="0" nodeType="withEffect">
                                  <p:stCondLst>
                                    <p:cond delay="45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250"/>
                                        <p:tgtEl>
                                          <p:spTgt spid="36"/>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50"/>
                                        <p:tgtEl>
                                          <p:spTgt spid="20"/>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250"/>
                                        <p:tgtEl>
                                          <p:spTgt spid="16"/>
                                        </p:tgtEl>
                                      </p:cBhvr>
                                    </p:animEffect>
                                  </p:childTnLst>
                                </p:cTn>
                              </p:par>
                              <p:par>
                                <p:cTn id="50" presetID="10" presetClass="entr" presetSubtype="0" fill="hold" grpId="0" nodeType="withEffect">
                                  <p:stCondLst>
                                    <p:cond delay="7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250"/>
                                        <p:tgtEl>
                                          <p:spTgt spid="33"/>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250"/>
                                        <p:tgtEl>
                                          <p:spTgt spid="38"/>
                                        </p:tgtEl>
                                      </p:cBhvr>
                                    </p:animEffect>
                                  </p:childTnLst>
                                </p:cTn>
                              </p:par>
                              <p:par>
                                <p:cTn id="56" presetID="10" presetClass="entr" presetSubtype="0" fill="hold" grpId="0" nodeType="withEffect">
                                  <p:stCondLst>
                                    <p:cond delay="90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250"/>
                                        <p:tgtEl>
                                          <p:spTgt spid="31"/>
                                        </p:tgtEl>
                                      </p:cBhvr>
                                    </p:animEffect>
                                  </p:childTnLst>
                                </p:cTn>
                              </p:par>
                              <p:par>
                                <p:cTn id="59" presetID="10" presetClass="entr" presetSubtype="0" fill="hold" grpId="0" nodeType="withEffect">
                                  <p:stCondLst>
                                    <p:cond delay="100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250"/>
                                        <p:tgtEl>
                                          <p:spTgt spid="22"/>
                                        </p:tgtEl>
                                      </p:cBhvr>
                                    </p:animEffect>
                                  </p:childTnLst>
                                </p:cTn>
                              </p:par>
                              <p:par>
                                <p:cTn id="62" presetID="10" presetClass="entr" presetSubtype="0" fill="hold" grpId="0" nodeType="withEffect">
                                  <p:stCondLst>
                                    <p:cond delay="110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250"/>
                                        <p:tgtEl>
                                          <p:spTgt spid="40"/>
                                        </p:tgtEl>
                                      </p:cBhvr>
                                    </p:animEffect>
                                  </p:childTnLst>
                                </p:cTn>
                              </p:par>
                              <p:par>
                                <p:cTn id="65" presetID="10" presetClass="entr" presetSubtype="0" fill="hold" grpId="0" nodeType="withEffect">
                                  <p:stCondLst>
                                    <p:cond delay="120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250"/>
                                        <p:tgtEl>
                                          <p:spTgt spid="42"/>
                                        </p:tgtEl>
                                      </p:cBhvr>
                                    </p:animEffect>
                                  </p:childTnLst>
                                </p:cTn>
                              </p:par>
                              <p:par>
                                <p:cTn id="68" presetID="10" presetClass="entr" presetSubtype="0" fill="hold" grpId="0" nodeType="withEffect">
                                  <p:stCondLst>
                                    <p:cond delay="130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250"/>
                                        <p:tgtEl>
                                          <p:spTgt spid="13"/>
                                        </p:tgtEl>
                                      </p:cBhvr>
                                    </p:animEffect>
                                  </p:childTnLst>
                                </p:cTn>
                              </p:par>
                              <p:par>
                                <p:cTn id="71" presetID="10" presetClass="entr" presetSubtype="0" fill="hold" grpId="0" nodeType="withEffect">
                                  <p:stCondLst>
                                    <p:cond delay="140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250"/>
                                        <p:tgtEl>
                                          <p:spTgt spid="30"/>
                                        </p:tgtEl>
                                      </p:cBhvr>
                                    </p:animEffect>
                                  </p:childTnLst>
                                </p:cTn>
                              </p:par>
                              <p:par>
                                <p:cTn id="74" presetID="10" presetClass="entr" presetSubtype="0" fill="hold" grpId="0" nodeType="withEffect">
                                  <p:stCondLst>
                                    <p:cond delay="155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250"/>
                                        <p:tgtEl>
                                          <p:spTgt spid="29"/>
                                        </p:tgtEl>
                                      </p:cBhvr>
                                    </p:animEffect>
                                  </p:childTnLst>
                                </p:cTn>
                              </p:par>
                              <p:par>
                                <p:cTn id="77" presetID="10" presetClass="entr" presetSubtype="0" fill="hold" grpId="0" nodeType="withEffect">
                                  <p:stCondLst>
                                    <p:cond delay="170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250"/>
                                        <p:tgtEl>
                                          <p:spTgt spid="23"/>
                                        </p:tgtEl>
                                      </p:cBhvr>
                                    </p:animEffect>
                                  </p:childTnLst>
                                </p:cTn>
                              </p:par>
                              <p:par>
                                <p:cTn id="80" presetID="10" presetClass="entr" presetSubtype="0" fill="hold" grpId="0" nodeType="withEffect">
                                  <p:stCondLst>
                                    <p:cond delay="185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250"/>
                                        <p:tgtEl>
                                          <p:spTgt spid="28"/>
                                        </p:tgtEl>
                                      </p:cBhvr>
                                    </p:animEffect>
                                  </p:childTnLst>
                                </p:cTn>
                              </p:par>
                              <p:par>
                                <p:cTn id="83" presetID="10" presetClass="entr" presetSubtype="0" fill="hold" grpId="0" nodeType="withEffect">
                                  <p:stCondLst>
                                    <p:cond delay="200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250"/>
                                        <p:tgtEl>
                                          <p:spTgt spid="15"/>
                                        </p:tgtEl>
                                      </p:cBhvr>
                                    </p:animEffect>
                                  </p:childTnLst>
                                </p:cTn>
                              </p:par>
                              <p:par>
                                <p:cTn id="86" presetID="10" presetClass="entr" presetSubtype="0" fill="hold" grpId="0" nodeType="withEffect">
                                  <p:stCondLst>
                                    <p:cond delay="220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250"/>
                                        <p:tgtEl>
                                          <p:spTgt spid="39"/>
                                        </p:tgtEl>
                                      </p:cBhvr>
                                    </p:animEffect>
                                  </p:childTnLst>
                                </p:cTn>
                              </p:par>
                            </p:childTnLst>
                          </p:cTn>
                        </p:par>
                        <p:par>
                          <p:cTn id="89" fill="hold">
                            <p:stCondLst>
                              <p:cond delay="2450"/>
                            </p:stCondLst>
                            <p:childTnLst>
                              <p:par>
                                <p:cTn id="90" presetID="10" presetClass="entr" presetSubtype="0" fill="hold" grpId="0" nodeType="after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250"/>
                                        <p:tgtEl>
                                          <p:spTgt spid="37"/>
                                        </p:tgtEl>
                                      </p:cBhvr>
                                    </p:animEffect>
                                  </p:childTnLst>
                                </p:cTn>
                              </p:par>
                            </p:childTnLst>
                          </p:cTn>
                        </p:par>
                        <p:par>
                          <p:cTn id="93" fill="hold">
                            <p:stCondLst>
                              <p:cond delay="2700"/>
                            </p:stCondLst>
                            <p:childTnLst>
                              <p:par>
                                <p:cTn id="94" presetID="10" presetClass="entr" presetSubtype="0" fill="hold" grpId="0" nodeType="after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250"/>
                                        <p:tgtEl>
                                          <p:spTgt spid="12"/>
                                        </p:tgtEl>
                                      </p:cBhvr>
                                    </p:animEffect>
                                  </p:childTnLst>
                                </p:cTn>
                              </p:par>
                            </p:childTnLst>
                          </p:cTn>
                        </p:par>
                        <p:par>
                          <p:cTn id="97" fill="hold">
                            <p:stCondLst>
                              <p:cond delay="2950"/>
                            </p:stCondLst>
                            <p:childTnLst>
                              <p:par>
                                <p:cTn id="98" presetID="10" presetClass="entr" presetSubtype="0" fill="hold" grpId="0" nodeType="afterEffect">
                                  <p:stCondLst>
                                    <p:cond delay="0"/>
                                  </p:stCondLst>
                                  <p:childTnLst>
                                    <p:set>
                                      <p:cBhvr>
                                        <p:cTn id="99" dur="1" fill="hold">
                                          <p:stCondLst>
                                            <p:cond delay="0"/>
                                          </p:stCondLst>
                                        </p:cTn>
                                        <p:tgtEl>
                                          <p:spTgt spid="41"/>
                                        </p:tgtEl>
                                        <p:attrNameLst>
                                          <p:attrName>style.visibility</p:attrName>
                                        </p:attrNameLst>
                                      </p:cBhvr>
                                      <p:to>
                                        <p:strVal val="visible"/>
                                      </p:to>
                                    </p:set>
                                    <p:animEffect transition="in" filter="fade">
                                      <p:cBhvr>
                                        <p:cTn id="100" dur="250"/>
                                        <p:tgtEl>
                                          <p:spTgt spid="41"/>
                                        </p:tgtEl>
                                      </p:cBhvr>
                                    </p:animEffect>
                                  </p:childTnLst>
                                </p:cTn>
                              </p:par>
                            </p:childTnLst>
                          </p:cTn>
                        </p:par>
                        <p:par>
                          <p:cTn id="101" fill="hold">
                            <p:stCondLst>
                              <p:cond delay="3200"/>
                            </p:stCondLst>
                            <p:childTnLst>
                              <p:par>
                                <p:cTn id="102" presetID="10" presetClass="entr" presetSubtype="0" fill="hold" grpId="0" nodeType="after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250"/>
                                        <p:tgtEl>
                                          <p:spTgt spid="27"/>
                                        </p:tgtEl>
                                      </p:cBhvr>
                                    </p:animEffect>
                                  </p:childTnLst>
                                </p:cTn>
                              </p:par>
                            </p:childTnLst>
                          </p:cTn>
                        </p:par>
                        <p:par>
                          <p:cTn id="105" fill="hold">
                            <p:stCondLst>
                              <p:cond delay="3450"/>
                            </p:stCondLst>
                            <p:childTnLst>
                              <p:par>
                                <p:cTn id="106" presetID="10" presetClass="entr" presetSubtype="0" fill="hold" grpId="0" nodeType="afterEffect">
                                  <p:stCondLst>
                                    <p:cond delay="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250"/>
                                        <p:tgtEl>
                                          <p:spTgt spid="14"/>
                                        </p:tgtEl>
                                      </p:cBhvr>
                                    </p:animEffect>
                                  </p:childTnLst>
                                </p:cTn>
                              </p:par>
                            </p:childTnLst>
                          </p:cTn>
                        </p:par>
                        <p:par>
                          <p:cTn id="109" fill="hold">
                            <p:stCondLst>
                              <p:cond delay="3700"/>
                            </p:stCondLst>
                            <p:childTnLst>
                              <p:par>
                                <p:cTn id="110" presetID="10" presetClass="entr" presetSubtype="0" fill="hold" grpId="0" nodeType="after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5CAA-CF5E-4B75-B9B4-923652CB0402}"/>
              </a:ext>
            </a:extLst>
          </p:cNvPr>
          <p:cNvSpPr>
            <a:spLocks noGrp="1"/>
          </p:cNvSpPr>
          <p:nvPr>
            <p:ph type="title"/>
          </p:nvPr>
        </p:nvSpPr>
        <p:spPr>
          <a:xfrm>
            <a:off x="608013" y="422701"/>
            <a:ext cx="10972799" cy="830997"/>
          </a:xfrm>
        </p:spPr>
        <p:txBody>
          <a:bodyPr/>
          <a:lstStyle/>
          <a:p>
            <a:r>
              <a:rPr lang="en-US" dirty="0"/>
              <a:t>Windows 10 IoT edition comparison</a:t>
            </a:r>
          </a:p>
        </p:txBody>
      </p:sp>
      <p:graphicFrame>
        <p:nvGraphicFramePr>
          <p:cNvPr id="4" name="Content Placeholder 10">
            <a:extLst>
              <a:ext uri="{FF2B5EF4-FFF2-40B4-BE49-F238E27FC236}">
                <a16:creationId xmlns:a16="http://schemas.microsoft.com/office/drawing/2014/main" id="{01CD6C97-22A4-46E7-9EDC-B99AB564366E}"/>
              </a:ext>
            </a:extLst>
          </p:cNvPr>
          <p:cNvGraphicFramePr>
            <a:graphicFrameLocks/>
          </p:cNvGraphicFramePr>
          <p:nvPr>
            <p:extLst/>
          </p:nvPr>
        </p:nvGraphicFramePr>
        <p:xfrm>
          <a:off x="358619" y="1213427"/>
          <a:ext cx="11715995" cy="5254841"/>
        </p:xfrm>
        <a:graphic>
          <a:graphicData uri="http://schemas.openxmlformats.org/drawingml/2006/table">
            <a:tbl>
              <a:tblPr/>
              <a:tblGrid>
                <a:gridCol w="2630847">
                  <a:extLst>
                    <a:ext uri="{9D8B030D-6E8A-4147-A177-3AD203B41FA5}">
                      <a16:colId xmlns:a16="http://schemas.microsoft.com/office/drawing/2014/main" val="3314834437"/>
                    </a:ext>
                  </a:extLst>
                </a:gridCol>
                <a:gridCol w="2271287">
                  <a:extLst>
                    <a:ext uri="{9D8B030D-6E8A-4147-A177-3AD203B41FA5}">
                      <a16:colId xmlns:a16="http://schemas.microsoft.com/office/drawing/2014/main" val="2730181601"/>
                    </a:ext>
                  </a:extLst>
                </a:gridCol>
                <a:gridCol w="2271287">
                  <a:extLst>
                    <a:ext uri="{9D8B030D-6E8A-4147-A177-3AD203B41FA5}">
                      <a16:colId xmlns:a16="http://schemas.microsoft.com/office/drawing/2014/main" val="3578558456"/>
                    </a:ext>
                  </a:extLst>
                </a:gridCol>
                <a:gridCol w="2271287">
                  <a:extLst>
                    <a:ext uri="{9D8B030D-6E8A-4147-A177-3AD203B41FA5}">
                      <a16:colId xmlns:a16="http://schemas.microsoft.com/office/drawing/2014/main" val="2596319810"/>
                    </a:ext>
                  </a:extLst>
                </a:gridCol>
                <a:gridCol w="2271287">
                  <a:extLst>
                    <a:ext uri="{9D8B030D-6E8A-4147-A177-3AD203B41FA5}">
                      <a16:colId xmlns:a16="http://schemas.microsoft.com/office/drawing/2014/main" val="3616795750"/>
                    </a:ext>
                  </a:extLst>
                </a:gridCol>
              </a:tblGrid>
              <a:tr h="444589">
                <a:tc>
                  <a:txBody>
                    <a:bodyPr/>
                    <a:lstStyle/>
                    <a:p>
                      <a:pPr algn="ctr" fontAlgn="b"/>
                      <a:endParaRPr lang="en-US" sz="1400" b="1" i="0" u="none" strike="noStrike">
                        <a:solidFill>
                          <a:schemeClr val="tx1"/>
                        </a:solidFill>
                        <a:effectLst/>
                        <a:latin typeface="+mn-lt"/>
                      </a:endParaRPr>
                    </a:p>
                  </a:txBody>
                  <a:tcPr marL="93236" marR="93236" marT="46618" marB="46618"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2000" b="0" i="0" u="none" strike="noStrike">
                          <a:solidFill>
                            <a:schemeClr val="bg1"/>
                          </a:solidFill>
                          <a:effectLst/>
                          <a:latin typeface="+mn-lt"/>
                          <a:cs typeface="Segoe UI Semibold" panose="020B0702040204020203" pitchFamily="34" charset="0"/>
                        </a:rPr>
                        <a:t>Windows 10 IoT Core</a:t>
                      </a:r>
                    </a:p>
                  </a:txBody>
                  <a:tcPr marL="93236" marR="93236" marT="46618" marB="4661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hMerge="1">
                  <a:txBody>
                    <a:bodyPr/>
                    <a:lstStyle/>
                    <a:p>
                      <a:endParaRPr lang="en-US"/>
                    </a:p>
                  </a:txBody>
                  <a:tcPr/>
                </a:tc>
                <a:tc gridSpan="2">
                  <a:txBody>
                    <a:bodyPr/>
                    <a:lstStyle/>
                    <a:p>
                      <a:pPr algn="ctr" fontAlgn="b"/>
                      <a:r>
                        <a:rPr lang="en-US" sz="2000" b="0" i="0" u="none" strike="noStrike">
                          <a:solidFill>
                            <a:schemeClr val="bg1"/>
                          </a:solidFill>
                          <a:effectLst/>
                          <a:latin typeface="+mn-lt"/>
                          <a:cs typeface="Segoe UI Semibold" panose="020B0702040204020203" pitchFamily="34" charset="0"/>
                        </a:rPr>
                        <a:t>Windows 10 IoT Enterprise*</a:t>
                      </a:r>
                    </a:p>
                  </a:txBody>
                  <a:tcPr marL="93236" marR="93236" marT="46618" marB="46618"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hMerge="1">
                  <a:txBody>
                    <a:bodyPr/>
                    <a:lstStyle/>
                    <a:p>
                      <a:endParaRPr lang="en-US"/>
                    </a:p>
                  </a:txBody>
                  <a:tcPr/>
                </a:tc>
                <a:extLst>
                  <a:ext uri="{0D108BD9-81ED-4DB2-BD59-A6C34878D82A}">
                    <a16:rowId xmlns:a16="http://schemas.microsoft.com/office/drawing/2014/main" val="2655981718"/>
                  </a:ext>
                </a:extLst>
              </a:tr>
              <a:tr h="517451">
                <a:tc>
                  <a:txBody>
                    <a:bodyPr/>
                    <a:lstStyle/>
                    <a:p>
                      <a:pPr algn="l" fontAlgn="b"/>
                      <a:r>
                        <a:rPr lang="en-US" sz="1400" b="0" i="0" u="none" strike="noStrike">
                          <a:solidFill>
                            <a:schemeClr val="bg1"/>
                          </a:solidFill>
                          <a:effectLst/>
                          <a:latin typeface="Segoe UI Semibold" panose="020B0702040204020203" pitchFamily="34" charset="0"/>
                          <a:cs typeface="Segoe UI Semibold" panose="020B0702040204020203" pitchFamily="34" charset="0"/>
                        </a:rPr>
                        <a:t>User experience</a:t>
                      </a:r>
                    </a:p>
                  </a:txBody>
                  <a:tcPr marL="93236" marR="93236" marT="91416" marB="9141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a:solidFill>
                            <a:schemeClr val="tx1"/>
                          </a:solidFill>
                          <a:effectLst/>
                          <a:latin typeface="+mn-lt"/>
                        </a:rPr>
                        <a:t>Single UWP app active in foreground at one time with supporting background apps &amp; services</a:t>
                      </a:r>
                    </a:p>
                  </a:txBody>
                  <a:tcPr marL="93236" marR="93236" marT="18283" marB="182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gridSpan="2">
                  <a:txBody>
                    <a:bodyPr/>
                    <a:lstStyle/>
                    <a:p>
                      <a:pPr algn="ctr" fontAlgn="b"/>
                      <a:r>
                        <a:rPr lang="en-US" sz="1400" b="0" i="0" u="none" strike="noStrike" cap="none" baseline="0">
                          <a:solidFill>
                            <a:schemeClr val="tx1"/>
                          </a:solidFill>
                          <a:effectLst/>
                          <a:latin typeface="+mn-lt"/>
                        </a:rPr>
                        <a:t>Traditional Windows shell with advanced lockdown features</a:t>
                      </a:r>
                    </a:p>
                  </a:txBody>
                  <a:tcPr marL="93236" marR="93236" marT="18283" marB="18283"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extLst>
                  <a:ext uri="{0D108BD9-81ED-4DB2-BD59-A6C34878D82A}">
                    <a16:rowId xmlns:a16="http://schemas.microsoft.com/office/drawing/2014/main" val="303309850"/>
                  </a:ext>
                </a:extLst>
              </a:tr>
              <a:tr h="442557">
                <a:tc>
                  <a:txBody>
                    <a:bodyPr/>
                    <a:lstStyle/>
                    <a:p>
                      <a:pPr algn="l" fontAlgn="b"/>
                      <a:r>
                        <a:rPr lang="en-US" sz="1400" b="0" i="0" u="none" strike="noStrike">
                          <a:solidFill>
                            <a:schemeClr val="bg1"/>
                          </a:solidFill>
                          <a:effectLst/>
                          <a:latin typeface="Segoe UI Semibold" panose="020B0702040204020203" pitchFamily="34" charset="0"/>
                          <a:cs typeface="Segoe UI Semibold" panose="020B0702040204020203" pitchFamily="34" charset="0"/>
                        </a:rPr>
                        <a:t>Headless supported</a:t>
                      </a:r>
                    </a:p>
                  </a:txBody>
                  <a:tcPr marL="93236" marR="93236" marT="91416" marB="9141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algn="ctr" fontAlgn="b"/>
                      <a:r>
                        <a:rPr lang="en-US" sz="1400" b="0" i="0" u="none" strike="noStrike" cap="none" baseline="0">
                          <a:solidFill>
                            <a:schemeClr val="tx1"/>
                          </a:solidFill>
                          <a:effectLst/>
                          <a:latin typeface="+mn-lt"/>
                        </a:rPr>
                        <a:t>Yes</a:t>
                      </a:r>
                    </a:p>
                  </a:txBody>
                  <a:tcPr marL="93236" marR="93236" marT="18283" marB="182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gridSpan="2">
                  <a:txBody>
                    <a:bodyPr/>
                    <a:lstStyle/>
                    <a:p>
                      <a:pPr algn="ctr" fontAlgn="b"/>
                      <a:r>
                        <a:rPr lang="en-US" sz="1400" b="0" i="0" u="none" strike="noStrike" cap="none" baseline="0">
                          <a:solidFill>
                            <a:schemeClr val="tx1"/>
                          </a:solidFill>
                          <a:effectLst/>
                          <a:latin typeface="+mn-lt"/>
                        </a:rPr>
                        <a:t>Yes</a:t>
                      </a:r>
                    </a:p>
                  </a:txBody>
                  <a:tcPr marL="93236" marR="93236" marT="18283" marB="18283"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extLst>
                  <a:ext uri="{0D108BD9-81ED-4DB2-BD59-A6C34878D82A}">
                    <a16:rowId xmlns:a16="http://schemas.microsoft.com/office/drawing/2014/main" val="3632062224"/>
                  </a:ext>
                </a:extLst>
              </a:tr>
              <a:tr h="442557">
                <a:tc>
                  <a:txBody>
                    <a:bodyPr/>
                    <a:lstStyle/>
                    <a:p>
                      <a:pPr algn="l" fontAlgn="b"/>
                      <a:r>
                        <a:rPr lang="en-US" sz="1400" b="0" i="0" u="none" strike="noStrike">
                          <a:solidFill>
                            <a:schemeClr val="bg1"/>
                          </a:solidFill>
                          <a:effectLst/>
                          <a:latin typeface="Segoe UI Semibold" panose="020B0702040204020203" pitchFamily="34" charset="0"/>
                          <a:cs typeface="Segoe UI Semibold" panose="020B0702040204020203" pitchFamily="34" charset="0"/>
                        </a:rPr>
                        <a:t>App architecture supported</a:t>
                      </a:r>
                    </a:p>
                  </a:txBody>
                  <a:tcPr marL="93236" marR="93236" marT="91416" marB="9141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gridSpan="2">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a:solidFill>
                            <a:schemeClr val="tx1"/>
                          </a:solidFill>
                          <a:effectLst/>
                          <a:latin typeface="+mn-lt"/>
                        </a:rPr>
                        <a:t>UWP only</a:t>
                      </a:r>
                    </a:p>
                  </a:txBody>
                  <a:tcPr marL="93236" marR="93236" marT="18283" marB="182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fontAlgn="b"/>
                      <a:r>
                        <a:rPr lang="en-US" sz="1400" b="0" i="0" u="none" strike="noStrike" cap="none" baseline="0">
                          <a:solidFill>
                            <a:schemeClr val="tx1"/>
                          </a:solidFill>
                          <a:effectLst/>
                          <a:latin typeface="+mn-lt"/>
                        </a:rPr>
                        <a:t>UWP &amp; Win32</a:t>
                      </a:r>
                    </a:p>
                  </a:txBody>
                  <a:tcPr marL="93236" marR="93236" marT="18283" marB="18283"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extLst>
                  <a:ext uri="{0D108BD9-81ED-4DB2-BD59-A6C34878D82A}">
                    <a16:rowId xmlns:a16="http://schemas.microsoft.com/office/drawing/2014/main" val="1386233721"/>
                  </a:ext>
                </a:extLst>
              </a:tr>
              <a:tr h="442557">
                <a:tc>
                  <a:txBody>
                    <a:bodyPr/>
                    <a:lstStyle/>
                    <a:p>
                      <a:pPr algn="l" fontAlgn="b"/>
                      <a:r>
                        <a:rPr lang="en-US" sz="1400" b="0" i="0" u="none" strike="noStrike">
                          <a:solidFill>
                            <a:schemeClr val="bg1"/>
                          </a:solidFill>
                          <a:effectLst/>
                          <a:latin typeface="Segoe UI Semibold" panose="020B0702040204020203" pitchFamily="34" charset="0"/>
                          <a:cs typeface="Segoe UI Semibold" panose="020B0702040204020203" pitchFamily="34" charset="0"/>
                        </a:rPr>
                        <a:t>Cortana</a:t>
                      </a:r>
                    </a:p>
                  </a:txBody>
                  <a:tcPr marL="93236" marR="93236" marT="91416" marB="9141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a:solidFill>
                            <a:schemeClr val="tx1"/>
                          </a:solidFill>
                          <a:effectLst/>
                          <a:latin typeface="+mn-lt"/>
                        </a:rPr>
                        <a:t>Yes</a:t>
                      </a:r>
                    </a:p>
                  </a:txBody>
                  <a:tcPr marL="93236" marR="93236" marT="18283" marB="182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gridSpan="2">
                  <a:txBody>
                    <a:bodyPr/>
                    <a:lstStyle/>
                    <a:p>
                      <a:pPr algn="ctr" fontAlgn="b"/>
                      <a:r>
                        <a:rPr lang="en-US" sz="1400" b="0" i="0" u="none" strike="noStrike" cap="none" baseline="0">
                          <a:solidFill>
                            <a:schemeClr val="tx1"/>
                          </a:solidFill>
                          <a:effectLst/>
                          <a:latin typeface="+mn-lt"/>
                        </a:rPr>
                        <a:t>Yes</a:t>
                      </a:r>
                    </a:p>
                  </a:txBody>
                  <a:tcPr marL="93236" marR="93236" marT="18283" marB="18283"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extLst>
                  <a:ext uri="{0D108BD9-81ED-4DB2-BD59-A6C34878D82A}">
                    <a16:rowId xmlns:a16="http://schemas.microsoft.com/office/drawing/2014/main" val="1908934867"/>
                  </a:ext>
                </a:extLst>
              </a:tr>
              <a:tr h="517451">
                <a:tc>
                  <a:txBody>
                    <a:bodyPr/>
                    <a:lstStyle/>
                    <a:p>
                      <a:pPr algn="l" fontAlgn="b"/>
                      <a:r>
                        <a:rPr lang="en-US" sz="1400" b="0" i="0" u="none" strike="noStrike">
                          <a:solidFill>
                            <a:schemeClr val="bg1"/>
                          </a:solidFill>
                          <a:effectLst/>
                          <a:latin typeface="Segoe UI Semibold" panose="020B0702040204020203" pitchFamily="34" charset="0"/>
                          <a:cs typeface="Segoe UI Semibold" panose="020B0702040204020203" pitchFamily="34" charset="0"/>
                        </a:rPr>
                        <a:t>Management</a:t>
                      </a:r>
                    </a:p>
                  </a:txBody>
                  <a:tcPr marL="93236" marR="93236" marT="91416" marB="9141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a:solidFill>
                            <a:schemeClr val="tx1"/>
                          </a:solidFill>
                          <a:effectLst/>
                          <a:latin typeface="+mn-lt"/>
                        </a:rPr>
                        <a:t>Azure IoT DM, MDM</a:t>
                      </a:r>
                    </a:p>
                  </a:txBody>
                  <a:tcPr marL="93236" marR="93236" marT="18283" marB="182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gridSpan="2">
                  <a:txBody>
                    <a:bodyPr/>
                    <a:lstStyle/>
                    <a:p>
                      <a:pPr algn="ctr" fontAlgn="b"/>
                      <a:r>
                        <a:rPr lang="en-US" sz="1400" b="0" i="0" u="none" strike="noStrike" cap="none" baseline="0">
                          <a:solidFill>
                            <a:schemeClr val="tx1"/>
                          </a:solidFill>
                          <a:effectLst/>
                          <a:latin typeface="+mn-lt"/>
                        </a:rPr>
                        <a:t>Azure IoT DM, MDM, traditional agent-based (e.g. SCCM)</a:t>
                      </a:r>
                    </a:p>
                  </a:txBody>
                  <a:tcPr marL="93236" marR="93236" marT="18283" marB="18283"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extLst>
                  <a:ext uri="{0D108BD9-81ED-4DB2-BD59-A6C34878D82A}">
                    <a16:rowId xmlns:a16="http://schemas.microsoft.com/office/drawing/2014/main" val="3978922566"/>
                  </a:ext>
                </a:extLst>
              </a:tr>
              <a:tr h="442557">
                <a:tc>
                  <a:txBody>
                    <a:bodyPr/>
                    <a:lstStyle/>
                    <a:p>
                      <a:pPr algn="l" fontAlgn="b"/>
                      <a:r>
                        <a:rPr lang="en-US" sz="1400" b="0" i="0" u="none" strike="noStrike">
                          <a:solidFill>
                            <a:schemeClr val="bg1"/>
                          </a:solidFill>
                          <a:effectLst/>
                          <a:latin typeface="Segoe UI Semibold" panose="020B0702040204020203" pitchFamily="34" charset="0"/>
                          <a:cs typeface="Segoe UI Semibold" panose="020B0702040204020203" pitchFamily="34" charset="0"/>
                        </a:rPr>
                        <a:t>Device security technologies</a:t>
                      </a:r>
                    </a:p>
                  </a:txBody>
                  <a:tcPr marL="93236" marR="93236" marT="91416" marB="9141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a:solidFill>
                            <a:schemeClr val="tx1"/>
                          </a:solidFill>
                          <a:effectLst/>
                          <a:latin typeface="+mn-lt"/>
                        </a:rPr>
                        <a:t>TPM, Secure Boot, BitLocker, Device Guard</a:t>
                      </a:r>
                    </a:p>
                  </a:txBody>
                  <a:tcPr marL="93236" marR="93236" marT="18283" marB="182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tc gridSpan="2">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a:solidFill>
                            <a:schemeClr val="tx1"/>
                          </a:solidFill>
                          <a:effectLst/>
                          <a:latin typeface="+mn-lt"/>
                        </a:rPr>
                        <a:t>TPM, Secure Boot, BitLocker, Device Guard</a:t>
                      </a:r>
                    </a:p>
                  </a:txBody>
                  <a:tcPr marL="93236" marR="93236" marT="18283" marB="18283"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a:p>
                  </a:txBody>
                  <a:tcPr/>
                </a:tc>
                <a:extLst>
                  <a:ext uri="{0D108BD9-81ED-4DB2-BD59-A6C34878D82A}">
                    <a16:rowId xmlns:a16="http://schemas.microsoft.com/office/drawing/2014/main" val="1010113965"/>
                  </a:ext>
                </a:extLst>
              </a:tr>
              <a:tr h="442557">
                <a:tc>
                  <a:txBody>
                    <a:bodyPr/>
                    <a:lstStyle/>
                    <a:p>
                      <a:pPr algn="l" fontAlgn="b"/>
                      <a:r>
                        <a:rPr lang="en-US" sz="1400" b="0" i="0" u="none" strike="noStrike">
                          <a:solidFill>
                            <a:schemeClr val="bg1"/>
                          </a:solidFill>
                          <a:effectLst/>
                          <a:latin typeface="Segoe UI Semibold" panose="020B0702040204020203" pitchFamily="34" charset="0"/>
                          <a:cs typeface="Segoe UI Semibold" panose="020B0702040204020203" pitchFamily="34" charset="0"/>
                        </a:rPr>
                        <a:t>CPU architecture support</a:t>
                      </a:r>
                    </a:p>
                  </a:txBody>
                  <a:tcPr marL="93236" marR="93236" marT="91416" marB="9141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gridSpan="2">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a:solidFill>
                            <a:schemeClr val="tx1"/>
                          </a:solidFill>
                          <a:effectLst/>
                          <a:latin typeface="+mn-lt"/>
                        </a:rPr>
                        <a:t>x86, x64, ARM32</a:t>
                      </a:r>
                    </a:p>
                  </a:txBody>
                  <a:tcPr marL="93236" marR="93236" marT="18283" marB="182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fontAlgn="b"/>
                      <a:r>
                        <a:rPr lang="en-US" sz="1400" b="0" i="0" u="none" strike="noStrike" cap="none" baseline="0">
                          <a:solidFill>
                            <a:schemeClr val="tx1"/>
                          </a:solidFill>
                          <a:effectLst/>
                          <a:latin typeface="+mn-lt"/>
                        </a:rPr>
                        <a:t>x86, x64</a:t>
                      </a:r>
                    </a:p>
                  </a:txBody>
                  <a:tcPr marL="93236" marR="93236" marT="18283" marB="18283"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extLst>
                  <a:ext uri="{0D108BD9-81ED-4DB2-BD59-A6C34878D82A}">
                    <a16:rowId xmlns:a16="http://schemas.microsoft.com/office/drawing/2014/main" val="1613907917"/>
                  </a:ext>
                </a:extLst>
              </a:tr>
              <a:tr h="442557">
                <a:tc>
                  <a:txBody>
                    <a:bodyPr/>
                    <a:lstStyle/>
                    <a:p>
                      <a:pPr algn="l" fontAlgn="b"/>
                      <a:r>
                        <a:rPr lang="en-US" sz="1400" b="0" i="0" u="none" strike="noStrike">
                          <a:solidFill>
                            <a:schemeClr val="bg1"/>
                          </a:solidFill>
                          <a:effectLst/>
                          <a:latin typeface="Segoe UI Semibold" panose="020B0702040204020203" pitchFamily="34" charset="0"/>
                          <a:cs typeface="Segoe UI Semibold" panose="020B0702040204020203" pitchFamily="34" charset="0"/>
                        </a:rPr>
                        <a:t>System resources</a:t>
                      </a:r>
                    </a:p>
                  </a:txBody>
                  <a:tcPr marL="93236" marR="93236" marT="91416" marB="9141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gridSpan="2">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a:solidFill>
                            <a:schemeClr val="tx1"/>
                          </a:solidFill>
                          <a:effectLst/>
                          <a:latin typeface="+mn-lt"/>
                        </a:rPr>
                        <a:t>512MB RAM + 2GB storage</a:t>
                      </a:r>
                    </a:p>
                  </a:txBody>
                  <a:tcPr marL="93236" marR="93236" marT="18283" marB="182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fontAlgn="b"/>
                      <a:r>
                        <a:rPr lang="en-US" sz="1400" b="0" i="0" u="none" strike="noStrike" cap="none" baseline="0">
                          <a:solidFill>
                            <a:schemeClr val="tx1"/>
                          </a:solidFill>
                          <a:effectLst/>
                          <a:latin typeface="+mn-lt"/>
                        </a:rPr>
                        <a:t>1GB RAM + 16GB storage**</a:t>
                      </a:r>
                    </a:p>
                  </a:txBody>
                  <a:tcPr marL="93236" marR="93236" marT="18283" marB="18283"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extLst>
                  <a:ext uri="{0D108BD9-81ED-4DB2-BD59-A6C34878D82A}">
                    <a16:rowId xmlns:a16="http://schemas.microsoft.com/office/drawing/2014/main" val="1660242187"/>
                  </a:ext>
                </a:extLst>
              </a:tr>
              <a:tr h="517451">
                <a:tc>
                  <a:txBody>
                    <a:bodyPr/>
                    <a:lstStyle/>
                    <a:p>
                      <a:pPr algn="l" fontAlgn="b"/>
                      <a:r>
                        <a:rPr lang="en-US" sz="1400" b="0" i="0" u="none" strike="noStrike" kern="1200">
                          <a:solidFill>
                            <a:schemeClr val="bg1"/>
                          </a:solidFill>
                          <a:effectLst/>
                          <a:latin typeface="Segoe UI Semibold" panose="020B0702040204020203" pitchFamily="34" charset="0"/>
                          <a:ea typeface="+mn-ea"/>
                          <a:cs typeface="Segoe UI Semibold" panose="020B0702040204020203" pitchFamily="34" charset="0"/>
                        </a:rPr>
                        <a:t>Licensing</a:t>
                      </a:r>
                    </a:p>
                  </a:txBody>
                  <a:tcPr marL="93236" marR="93236" marT="91416" marB="9141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gridSpan="2">
                  <a:txBody>
                    <a:bodyPr/>
                    <a:lstStyle/>
                    <a:p>
                      <a:pPr marL="0" marR="0" lvl="0" indent="0" algn="ctr" defTabSz="914377" rtl="0" eaLnBrk="1" fontAlgn="b" latinLnBrk="0" hangingPunct="1">
                        <a:lnSpc>
                          <a:spcPct val="100000"/>
                        </a:lnSpc>
                        <a:spcBef>
                          <a:spcPts val="0"/>
                        </a:spcBef>
                        <a:spcAft>
                          <a:spcPts val="0"/>
                        </a:spcAft>
                        <a:buClrTx/>
                        <a:buSzTx/>
                        <a:buFontTx/>
                        <a:buNone/>
                        <a:tabLst/>
                        <a:defRPr/>
                      </a:pPr>
                      <a:r>
                        <a:rPr lang="en-US" sz="1400" b="0" i="0" u="none" strike="noStrike" cap="none" baseline="0">
                          <a:solidFill>
                            <a:schemeClr val="tx1"/>
                          </a:solidFill>
                          <a:effectLst/>
                          <a:latin typeface="+mn-lt"/>
                        </a:rPr>
                        <a:t>Online licensing terms agreement and embedded OEM agreements, royalty-free, subscription</a:t>
                      </a:r>
                      <a:endParaRPr lang="en-US" sz="1400" b="0" i="0" u="none" strike="noStrike">
                        <a:solidFill>
                          <a:schemeClr val="tx1"/>
                        </a:solidFill>
                        <a:effectLst/>
                        <a:latin typeface="+mn-lt"/>
                      </a:endParaRPr>
                    </a:p>
                  </a:txBody>
                  <a:tcPr marL="93236" marR="93236" marT="18283" marB="182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gridSpan="2">
                  <a:txBody>
                    <a:bodyPr/>
                    <a:lstStyle/>
                    <a:p>
                      <a:pPr algn="ctr" fontAlgn="b"/>
                      <a:r>
                        <a:rPr lang="en-US" sz="1400" b="0" i="0" u="none" strike="noStrike" cap="none" baseline="0">
                          <a:solidFill>
                            <a:schemeClr val="tx1"/>
                          </a:solidFill>
                          <a:effectLst/>
                          <a:latin typeface="+mn-lt"/>
                        </a:rPr>
                        <a:t>Direct and indirect embedded OEM agreements</a:t>
                      </a:r>
                    </a:p>
                  </a:txBody>
                  <a:tcPr marL="93236" marR="93236" marT="18283" marB="18283"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extLst>
                  <a:ext uri="{0D108BD9-81ED-4DB2-BD59-A6C34878D82A}">
                    <a16:rowId xmlns:a16="http://schemas.microsoft.com/office/drawing/2014/main" val="3305558024"/>
                  </a:ext>
                </a:extLst>
              </a:tr>
              <a:tr h="602557">
                <a:tc>
                  <a:txBody>
                    <a:bodyPr/>
                    <a:lstStyle/>
                    <a:p>
                      <a:pPr algn="l" fontAlgn="b"/>
                      <a:r>
                        <a:rPr lang="en-US" sz="1400" b="0" i="0" u="none" strike="noStrike" dirty="0">
                          <a:solidFill>
                            <a:schemeClr val="bg1"/>
                          </a:solidFill>
                          <a:effectLst/>
                          <a:latin typeface="Segoe UI Semibold" panose="020B0702040204020203" pitchFamily="34" charset="0"/>
                          <a:cs typeface="Segoe UI Semibold" panose="020B0702040204020203" pitchFamily="34" charset="0"/>
                        </a:rPr>
                        <a:t>Usage scenarios</a:t>
                      </a:r>
                    </a:p>
                  </a:txBody>
                  <a:tcPr marL="93236" marR="93236" marT="91416" marB="9141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171450" indent="-171450" algn="l" defTabSz="685800" rtl="0" eaLnBrk="1" latinLnBrk="0" hangingPunct="1">
                        <a:buClr>
                          <a:schemeClr val="tx1"/>
                        </a:buClr>
                        <a:buFont typeface="Arial" panose="020B0604020202020204" pitchFamily="34" charset="0"/>
                        <a:buChar char="•"/>
                      </a:pPr>
                      <a:r>
                        <a:rPr lang="en-US" sz="1100" kern="1200">
                          <a:solidFill>
                            <a:schemeClr val="tx1"/>
                          </a:solidFill>
                          <a:latin typeface="+mn-lt"/>
                          <a:cs typeface="Segoe UI" panose="020B0502040204020203" pitchFamily="34" charset="0"/>
                        </a:rPr>
                        <a:t>Digital signage &amp; kiosks</a:t>
                      </a:r>
                    </a:p>
                    <a:p>
                      <a:pPr marL="171450" indent="-171450" algn="l" defTabSz="685800" rtl="0" eaLnBrk="1" latinLnBrk="0" hangingPunct="1">
                        <a:buClr>
                          <a:schemeClr val="tx1"/>
                        </a:buClr>
                        <a:buFont typeface="Arial" panose="020B0604020202020204" pitchFamily="34" charset="0"/>
                        <a:buChar char="•"/>
                      </a:pPr>
                      <a:r>
                        <a:rPr lang="en-US" sz="1100" kern="1200">
                          <a:solidFill>
                            <a:schemeClr val="tx1"/>
                          </a:solidFill>
                          <a:latin typeface="+mn-lt"/>
                          <a:cs typeface="Segoe UI" panose="020B0502040204020203" pitchFamily="34" charset="0"/>
                        </a:rPr>
                        <a:t>IoT gateway</a:t>
                      </a:r>
                    </a:p>
                    <a:p>
                      <a:pPr marL="171450" indent="-171450" algn="l" defTabSz="685800" rtl="0" eaLnBrk="1" latinLnBrk="0" hangingPunct="1">
                        <a:buClr>
                          <a:schemeClr val="tx1"/>
                        </a:buClr>
                        <a:buFont typeface="Arial" panose="020B0604020202020204" pitchFamily="34" charset="0"/>
                        <a:buChar char="•"/>
                      </a:pPr>
                      <a:r>
                        <a:rPr lang="en-US" sz="1100" kern="1200">
                          <a:solidFill>
                            <a:schemeClr val="tx1"/>
                          </a:solidFill>
                          <a:latin typeface="+mn-lt"/>
                          <a:cs typeface="Segoe UI" panose="020B0502040204020203" pitchFamily="34" charset="0"/>
                        </a:rPr>
                        <a:t>Manufacturing devices</a:t>
                      </a:r>
                    </a:p>
                  </a:txBody>
                  <a:tcPr marL="93236" marR="93236" marT="18283" marB="182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6858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kern="1200">
                          <a:solidFill>
                            <a:schemeClr val="tx1"/>
                          </a:solidFill>
                          <a:latin typeface="+mn-lt"/>
                          <a:ea typeface="+mn-ea"/>
                          <a:cs typeface="Segoe UI" panose="020B0502040204020203" pitchFamily="34" charset="0"/>
                        </a:rPr>
                        <a:t>Small medical devices</a:t>
                      </a:r>
                    </a:p>
                    <a:p>
                      <a:pPr marL="171450" indent="-171450" algn="l" defTabSz="685800" rtl="0" eaLnBrk="1" latinLnBrk="0" hangingPunct="1">
                        <a:buClr>
                          <a:schemeClr val="tx1"/>
                        </a:buClr>
                        <a:buFont typeface="Arial" panose="020B0604020202020204" pitchFamily="34" charset="0"/>
                        <a:buChar char="•"/>
                      </a:pPr>
                      <a:r>
                        <a:rPr lang="en-US" sz="1100" kern="1200">
                          <a:solidFill>
                            <a:schemeClr val="tx1"/>
                          </a:solidFill>
                          <a:latin typeface="+mn-lt"/>
                          <a:ea typeface="+mn-ea"/>
                          <a:cs typeface="Segoe UI" panose="020B0502040204020203" pitchFamily="34" charset="0"/>
                        </a:rPr>
                        <a:t>Wearables</a:t>
                      </a:r>
                    </a:p>
                    <a:p>
                      <a:pPr marL="171450" marR="0" lvl="0" indent="-171450" algn="l" defTabSz="6858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kern="1200">
                          <a:solidFill>
                            <a:schemeClr val="tx1"/>
                          </a:solidFill>
                          <a:latin typeface="+mn-lt"/>
                          <a:cs typeface="Segoe UI" panose="020B0502040204020203" pitchFamily="34" charset="0"/>
                        </a:rPr>
                        <a:t>Smart building</a:t>
                      </a:r>
                    </a:p>
                  </a:txBody>
                  <a:tcPr marL="93236" marR="93236" marT="18283" marB="182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6858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kern="1200">
                          <a:solidFill>
                            <a:schemeClr val="tx1"/>
                          </a:solidFill>
                          <a:latin typeface="+mn-lt"/>
                          <a:cs typeface="Segoe UI" panose="020B0502040204020203" pitchFamily="34" charset="0"/>
                        </a:rPr>
                        <a:t>Digital signage &amp; kiosks</a:t>
                      </a:r>
                    </a:p>
                    <a:p>
                      <a:pPr marL="171450" marR="0" lvl="0" indent="-171450" algn="l" defTabSz="6858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kern="1200">
                          <a:solidFill>
                            <a:schemeClr val="tx1"/>
                          </a:solidFill>
                          <a:latin typeface="+mn-lt"/>
                          <a:cs typeface="Segoe UI" panose="020B0502040204020203" pitchFamily="34" charset="0"/>
                        </a:rPr>
                        <a:t>IoT gateway</a:t>
                      </a:r>
                    </a:p>
                    <a:p>
                      <a:pPr marL="171450" marR="0" lvl="0" indent="-171450" algn="l" defTabSz="6858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kern="1200">
                          <a:solidFill>
                            <a:schemeClr val="tx1"/>
                          </a:solidFill>
                          <a:latin typeface="+mn-lt"/>
                          <a:cs typeface="Segoe UI" panose="020B0502040204020203" pitchFamily="34" charset="0"/>
                        </a:rPr>
                        <a:t>Manufacturing devices</a:t>
                      </a:r>
                    </a:p>
                  </a:txBody>
                  <a:tcPr marL="93236" marR="93236" marT="18283" marB="182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171450" marR="0" lvl="0" indent="-171450" algn="l" defTabSz="6858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US" sz="1100" kern="1200" dirty="0">
                          <a:solidFill>
                            <a:schemeClr val="tx1"/>
                          </a:solidFill>
                          <a:latin typeface="+mn-lt"/>
                          <a:cs typeface="Segoe UI" panose="020B0502040204020203" pitchFamily="34" charset="0"/>
                        </a:rPr>
                        <a:t>Large medical devices</a:t>
                      </a:r>
                    </a:p>
                    <a:p>
                      <a:pPr marL="171450" indent="-171450" algn="l" defTabSz="685800" rtl="0" eaLnBrk="1" latinLnBrk="0" hangingPunct="1">
                        <a:buClr>
                          <a:schemeClr val="tx1"/>
                        </a:buClr>
                        <a:buFont typeface="Arial" panose="020B0604020202020204" pitchFamily="34" charset="0"/>
                        <a:buChar char="•"/>
                      </a:pPr>
                      <a:r>
                        <a:rPr lang="en-US" sz="1100" kern="1200" dirty="0">
                          <a:solidFill>
                            <a:schemeClr val="tx1"/>
                          </a:solidFill>
                          <a:latin typeface="+mn-lt"/>
                          <a:cs typeface="Segoe UI" panose="020B0502040204020203" pitchFamily="34" charset="0"/>
                        </a:rPr>
                        <a:t>Industry tablets</a:t>
                      </a:r>
                    </a:p>
                    <a:p>
                      <a:pPr marL="171450" indent="-171450" algn="l" defTabSz="685800" rtl="0" eaLnBrk="1" latinLnBrk="0" hangingPunct="1">
                        <a:buClr>
                          <a:schemeClr val="tx1"/>
                        </a:buClr>
                        <a:buFont typeface="Arial" panose="020B0604020202020204" pitchFamily="34" charset="0"/>
                        <a:buChar char="•"/>
                      </a:pPr>
                      <a:r>
                        <a:rPr lang="en-US" sz="1100" kern="1200" dirty="0">
                          <a:solidFill>
                            <a:schemeClr val="tx1"/>
                          </a:solidFill>
                          <a:latin typeface="+mn-lt"/>
                          <a:cs typeface="Segoe UI" panose="020B0502040204020203" pitchFamily="34" charset="0"/>
                        </a:rPr>
                        <a:t>POS, ATM</a:t>
                      </a:r>
                    </a:p>
                  </a:txBody>
                  <a:tcPr marL="93236" marR="93236" marT="18283" marB="18283"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66163855"/>
                  </a:ext>
                </a:extLst>
              </a:tr>
            </a:tbl>
          </a:graphicData>
        </a:graphic>
      </p:graphicFrame>
      <p:sp>
        <p:nvSpPr>
          <p:cNvPr id="5" name="Rectangle 4">
            <a:extLst>
              <a:ext uri="{FF2B5EF4-FFF2-40B4-BE49-F238E27FC236}">
                <a16:creationId xmlns:a16="http://schemas.microsoft.com/office/drawing/2014/main" id="{F919C014-9F09-40DD-A3A2-1C662333B4D8}"/>
              </a:ext>
            </a:extLst>
          </p:cNvPr>
          <p:cNvSpPr/>
          <p:nvPr/>
        </p:nvSpPr>
        <p:spPr>
          <a:xfrm>
            <a:off x="3022731" y="6544451"/>
            <a:ext cx="9135095" cy="249234"/>
          </a:xfrm>
          <a:prstGeom prst="rect">
            <a:avLst/>
          </a:prstGeom>
        </p:spPr>
        <p:txBody>
          <a:bodyPr wrap="square">
            <a:spAutoFit/>
          </a:bodyPr>
          <a:lstStyle/>
          <a:p>
            <a:pPr algn="r"/>
            <a:r>
              <a:rPr lang="en-US" sz="1020"/>
              <a:t>* Windows 10 IoT Enterprise is Windows 10 Enterprise with different licensing and distribution 	** 2GB/20GB for 64-bit</a:t>
            </a:r>
          </a:p>
        </p:txBody>
      </p:sp>
    </p:spTree>
    <p:extLst>
      <p:ext uri="{BB962C8B-B14F-4D97-AF65-F5344CB8AC3E}">
        <p14:creationId xmlns:p14="http://schemas.microsoft.com/office/powerpoint/2010/main" val="9604994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a:gradFill>
                  <a:gsLst>
                    <a:gs pos="80833">
                      <a:schemeClr val="accent5"/>
                    </a:gs>
                    <a:gs pos="65000">
                      <a:schemeClr val="accent5"/>
                    </a:gs>
                  </a:gsLst>
                  <a:lin ang="5400000" scaled="0"/>
                </a:gradFill>
              </a:rPr>
              <a:t>drives</a:t>
            </a:r>
            <a:r>
              <a:rPr lang="en-US" dirty="0"/>
              <a:t> us?</a:t>
            </a:r>
          </a:p>
        </p:txBody>
      </p:sp>
    </p:spTree>
    <p:extLst>
      <p:ext uri="{BB962C8B-B14F-4D97-AF65-F5344CB8AC3E}">
        <p14:creationId xmlns:p14="http://schemas.microsoft.com/office/powerpoint/2010/main" val="1782675189"/>
      </p:ext>
    </p:extLst>
  </p:cSld>
  <p:clrMapOvr>
    <a:masterClrMapping/>
  </p:clrMapOvr>
  <mc:AlternateContent xmlns:mc="http://schemas.openxmlformats.org/markup-compatibility/2006" xmlns:p14="http://schemas.microsoft.com/office/powerpoint/2010/main">
    <mc:Choice Requires="p14">
      <p:transition spd="slow" p14:dur="2250">
        <p14:pan dir="u"/>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with </a:t>
            </a:r>
            <a:r>
              <a:rPr lang="en-US" dirty="0">
                <a:gradFill>
                  <a:gsLst>
                    <a:gs pos="80833">
                      <a:schemeClr val="accent3"/>
                    </a:gs>
                    <a:gs pos="65000">
                      <a:schemeClr val="accent3"/>
                    </a:gs>
                  </a:gsLst>
                  <a:lin ang="5400000" scaled="0"/>
                </a:gradFill>
              </a:rPr>
              <a:t>IOT Core</a:t>
            </a:r>
            <a:r>
              <a:rPr lang="en-US" dirty="0"/>
              <a:t> </a:t>
            </a:r>
          </a:p>
        </p:txBody>
      </p:sp>
    </p:spTree>
    <p:extLst>
      <p:ext uri="{BB962C8B-B14F-4D97-AF65-F5344CB8AC3E}">
        <p14:creationId xmlns:p14="http://schemas.microsoft.com/office/powerpoint/2010/main" val="2183018039"/>
      </p:ext>
    </p:extLst>
  </p:cSld>
  <p:clrMapOvr>
    <a:masterClrMapping/>
  </p:clrMapOvr>
  <mc:AlternateContent xmlns:mc="http://schemas.openxmlformats.org/markup-compatibility/2006" xmlns:p14="http://schemas.microsoft.com/office/powerpoint/2010/main">
    <mc:Choice Requires="p14">
      <p:transition spd="slow" p14:dur="2250">
        <p14:pan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A880-41D1-4591-AE0A-C55EAA566F6D}"/>
              </a:ext>
            </a:extLst>
          </p:cNvPr>
          <p:cNvSpPr>
            <a:spLocks noGrp="1"/>
          </p:cNvSpPr>
          <p:nvPr>
            <p:ph type="title"/>
          </p:nvPr>
        </p:nvSpPr>
        <p:spPr/>
        <p:txBody>
          <a:bodyPr/>
          <a:lstStyle/>
          <a:p>
            <a:r>
              <a:rPr lang="en-IN" dirty="0"/>
              <a:t>Device Options?</a:t>
            </a:r>
          </a:p>
        </p:txBody>
      </p:sp>
    </p:spTree>
    <p:extLst>
      <p:ext uri="{BB962C8B-B14F-4D97-AF65-F5344CB8AC3E}">
        <p14:creationId xmlns:p14="http://schemas.microsoft.com/office/powerpoint/2010/main" val="39506207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37765-DFDC-40F5-B07D-2129A8E76175}"/>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11224736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1A814-665A-495C-80A5-34CD5920D6EF}"/>
              </a:ext>
            </a:extLst>
          </p:cNvPr>
          <p:cNvSpPr>
            <a:spLocks noGrp="1"/>
          </p:cNvSpPr>
          <p:nvPr>
            <p:ph type="title"/>
          </p:nvPr>
        </p:nvSpPr>
        <p:spPr>
          <a:xfrm>
            <a:off x="608013" y="3024188"/>
            <a:ext cx="10972799" cy="830997"/>
          </a:xfrm>
        </p:spPr>
        <p:txBody>
          <a:bodyPr/>
          <a:lstStyle/>
          <a:p>
            <a:pPr algn="ctr"/>
            <a:r>
              <a:rPr lang="en-IN" dirty="0"/>
              <a:t>Dev Tools?</a:t>
            </a:r>
          </a:p>
        </p:txBody>
      </p:sp>
    </p:spTree>
    <p:extLst>
      <p:ext uri="{BB962C8B-B14F-4D97-AF65-F5344CB8AC3E}">
        <p14:creationId xmlns:p14="http://schemas.microsoft.com/office/powerpoint/2010/main" val="35111631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D96A-79DF-40AD-BC9E-78D76D2E81F0}"/>
              </a:ext>
            </a:extLst>
          </p:cNvPr>
          <p:cNvSpPr>
            <a:spLocks noGrp="1"/>
          </p:cNvSpPr>
          <p:nvPr>
            <p:ph type="title"/>
          </p:nvPr>
        </p:nvSpPr>
        <p:spPr/>
        <p:txBody>
          <a:bodyPr/>
          <a:lstStyle/>
          <a:p>
            <a:r>
              <a:rPr lang="en-IN" dirty="0"/>
              <a:t>Tools to download</a:t>
            </a:r>
          </a:p>
        </p:txBody>
      </p:sp>
      <p:sp>
        <p:nvSpPr>
          <p:cNvPr id="3" name="Text Placeholder 2">
            <a:extLst>
              <a:ext uri="{FF2B5EF4-FFF2-40B4-BE49-F238E27FC236}">
                <a16:creationId xmlns:a16="http://schemas.microsoft.com/office/drawing/2014/main" id="{CB11611C-8952-4A93-AA0E-42B0BE325D46}"/>
              </a:ext>
            </a:extLst>
          </p:cNvPr>
          <p:cNvSpPr>
            <a:spLocks noGrp="1"/>
          </p:cNvSpPr>
          <p:nvPr>
            <p:ph type="body" sz="quarter" idx="10"/>
          </p:nvPr>
        </p:nvSpPr>
        <p:spPr>
          <a:xfrm>
            <a:off x="586237" y="1434370"/>
            <a:ext cx="11015651" cy="2769989"/>
          </a:xfrm>
        </p:spPr>
        <p:txBody>
          <a:bodyPr/>
          <a:lstStyle/>
          <a:p>
            <a:r>
              <a:rPr lang="en-IN" dirty="0"/>
              <a:t>Windows 10 IOT Core</a:t>
            </a:r>
          </a:p>
          <a:p>
            <a:r>
              <a:rPr lang="en-IN" dirty="0"/>
              <a:t>Widows 10 IOT Core Dashboard</a:t>
            </a:r>
          </a:p>
          <a:p>
            <a:r>
              <a:rPr lang="en-IN" dirty="0"/>
              <a:t>Visual Studio 2017 </a:t>
            </a:r>
          </a:p>
          <a:p>
            <a:r>
              <a:rPr lang="en-IN" dirty="0"/>
              <a:t>Visual Studio Template for IOT Core</a:t>
            </a:r>
          </a:p>
          <a:p>
            <a:endParaRPr lang="en-IN" dirty="0"/>
          </a:p>
          <a:p>
            <a:endParaRPr lang="en-IN" dirty="0"/>
          </a:p>
          <a:p>
            <a:endParaRPr lang="en-IN" dirty="0"/>
          </a:p>
        </p:txBody>
      </p:sp>
    </p:spTree>
    <p:extLst>
      <p:ext uri="{BB962C8B-B14F-4D97-AF65-F5344CB8AC3E}">
        <p14:creationId xmlns:p14="http://schemas.microsoft.com/office/powerpoint/2010/main" val="15735670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6ACB7-DFC2-4581-A296-62A4194555E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C972E213-2D44-4E81-9D9D-069575AC76C1}"/>
              </a:ext>
            </a:extLst>
          </p:cNvPr>
          <p:cNvSpPr>
            <a:spLocks noGrp="1"/>
          </p:cNvSpPr>
          <p:nvPr>
            <p:ph type="body" sz="quarter" idx="10"/>
          </p:nvPr>
        </p:nvSpPr>
        <p:spPr/>
        <p:txBody>
          <a:bodyPr/>
          <a:lstStyle/>
          <a:p>
            <a:endParaRPr lang="en-IN"/>
          </a:p>
        </p:txBody>
      </p:sp>
    </p:spTree>
    <p:extLst>
      <p:ext uri="{BB962C8B-B14F-4D97-AF65-F5344CB8AC3E}">
        <p14:creationId xmlns:p14="http://schemas.microsoft.com/office/powerpoint/2010/main" val="58804559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CFD5-F0CC-4EAA-B15D-72352ED2D1EB}"/>
              </a:ext>
            </a:extLst>
          </p:cNvPr>
          <p:cNvSpPr>
            <a:spLocks noGrp="1"/>
          </p:cNvSpPr>
          <p:nvPr>
            <p:ph type="title"/>
          </p:nvPr>
        </p:nvSpPr>
        <p:spPr/>
        <p:txBody>
          <a:bodyPr/>
          <a:lstStyle/>
          <a:p>
            <a:r>
              <a:rPr lang="en-IN" dirty="0"/>
              <a:t>Develop with Visual Studio</a:t>
            </a:r>
          </a:p>
        </p:txBody>
      </p:sp>
      <p:sp>
        <p:nvSpPr>
          <p:cNvPr id="3" name="Text Placeholder 2">
            <a:extLst>
              <a:ext uri="{FF2B5EF4-FFF2-40B4-BE49-F238E27FC236}">
                <a16:creationId xmlns:a16="http://schemas.microsoft.com/office/drawing/2014/main" id="{8755BDA8-A7D4-4F96-9552-9ECE70EEF3A7}"/>
              </a:ext>
            </a:extLst>
          </p:cNvPr>
          <p:cNvSpPr>
            <a:spLocks noGrp="1"/>
          </p:cNvSpPr>
          <p:nvPr>
            <p:ph type="body" sz="quarter" idx="10"/>
          </p:nvPr>
        </p:nvSpPr>
        <p:spPr>
          <a:xfrm>
            <a:off x="586237" y="1434370"/>
            <a:ext cx="11015651" cy="3360920"/>
          </a:xfrm>
        </p:spPr>
        <p:txBody>
          <a:bodyPr/>
          <a:lstStyle/>
          <a:p>
            <a:endParaRPr lang="en-IN" dirty="0"/>
          </a:p>
          <a:p>
            <a:r>
              <a:rPr lang="en-IN" dirty="0"/>
              <a:t>Language Support:</a:t>
            </a:r>
            <a:br>
              <a:rPr lang="en-IN" dirty="0"/>
            </a:br>
            <a:r>
              <a:rPr lang="en-IN" dirty="0"/>
              <a:t>   C#, C++, JavaScript</a:t>
            </a:r>
          </a:p>
          <a:p>
            <a:endParaRPr lang="en-IN" dirty="0"/>
          </a:p>
          <a:p>
            <a:r>
              <a:rPr lang="en-IN" dirty="0"/>
              <a:t>Hardware Requirement</a:t>
            </a:r>
            <a:br>
              <a:rPr lang="en-IN" dirty="0"/>
            </a:br>
            <a:br>
              <a:rPr lang="en-IN" dirty="0"/>
            </a:br>
            <a:r>
              <a:rPr lang="en-IN" dirty="0"/>
              <a:t>Any Windows IOT supported device </a:t>
            </a:r>
          </a:p>
          <a:p>
            <a:endParaRPr lang="en-IN" dirty="0"/>
          </a:p>
          <a:p>
            <a:endParaRPr lang="en-IN" dirty="0"/>
          </a:p>
        </p:txBody>
      </p:sp>
    </p:spTree>
    <p:extLst>
      <p:ext uri="{BB962C8B-B14F-4D97-AF65-F5344CB8AC3E}">
        <p14:creationId xmlns:p14="http://schemas.microsoft.com/office/powerpoint/2010/main" val="427182468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C176-EB15-44EC-9AC3-E51B8A61FAB1}"/>
              </a:ext>
            </a:extLst>
          </p:cNvPr>
          <p:cNvSpPr>
            <a:spLocks noGrp="1"/>
          </p:cNvSpPr>
          <p:nvPr>
            <p:ph type="title"/>
          </p:nvPr>
        </p:nvSpPr>
        <p:spPr/>
        <p:txBody>
          <a:bodyPr/>
          <a:lstStyle/>
          <a:p>
            <a:pPr algn="ctr"/>
            <a:r>
              <a:rPr lang="en-IN" dirty="0"/>
              <a:t>Demo</a:t>
            </a:r>
          </a:p>
        </p:txBody>
      </p:sp>
    </p:spTree>
    <p:extLst>
      <p:ext uri="{BB962C8B-B14F-4D97-AF65-F5344CB8AC3E}">
        <p14:creationId xmlns:p14="http://schemas.microsoft.com/office/powerpoint/2010/main" val="42327178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F7CEF-D353-4B50-A3F1-08F52A3EE459}"/>
              </a:ext>
            </a:extLst>
          </p:cNvPr>
          <p:cNvSpPr>
            <a:spLocks noGrp="1"/>
          </p:cNvSpPr>
          <p:nvPr>
            <p:ph type="title"/>
          </p:nvPr>
        </p:nvSpPr>
        <p:spPr/>
        <p:txBody>
          <a:bodyPr/>
          <a:lstStyle/>
          <a:p>
            <a:r>
              <a:rPr lang="en-US"/>
              <a:t>Microsoft’s Perspective on IoT</a:t>
            </a:r>
          </a:p>
        </p:txBody>
      </p:sp>
      <p:sp>
        <p:nvSpPr>
          <p:cNvPr id="5" name="Content Placeholder 4">
            <a:extLst>
              <a:ext uri="{FF2B5EF4-FFF2-40B4-BE49-F238E27FC236}">
                <a16:creationId xmlns:a16="http://schemas.microsoft.com/office/drawing/2014/main" id="{D1FA19FC-106C-474C-8343-A250AEA07E35}"/>
              </a:ext>
            </a:extLst>
          </p:cNvPr>
          <p:cNvSpPr>
            <a:spLocks noGrp="1"/>
          </p:cNvSpPr>
          <p:nvPr>
            <p:ph sz="quarter" idx="10"/>
          </p:nvPr>
        </p:nvSpPr>
        <p:spPr>
          <a:xfrm>
            <a:off x="402758" y="1472734"/>
            <a:ext cx="5651072" cy="4282621"/>
          </a:xfrm>
        </p:spPr>
        <p:txBody>
          <a:bodyPr/>
          <a:lstStyle/>
          <a:p>
            <a:pPr lvl="1">
              <a:spcAft>
                <a:spcPts val="2399"/>
              </a:spcAft>
            </a:pPr>
            <a:r>
              <a:rPr lang="en-US" sz="1999"/>
              <a:t>IoT is a business revolution enabled by </a:t>
            </a:r>
            <a:br>
              <a:rPr lang="en-US" sz="1999"/>
            </a:br>
            <a:r>
              <a:rPr lang="en-US" sz="1999"/>
              <a:t>a technology revolution</a:t>
            </a:r>
          </a:p>
          <a:p>
            <a:pPr lvl="1">
              <a:spcAft>
                <a:spcPts val="2399"/>
              </a:spcAft>
            </a:pPr>
            <a:r>
              <a:rPr lang="en-US" sz="1999"/>
              <a:t>IoT enables a “digital feedback loop”</a:t>
            </a:r>
          </a:p>
          <a:p>
            <a:pPr lvl="1">
              <a:spcAft>
                <a:spcPts val="2399"/>
              </a:spcAft>
            </a:pPr>
            <a:r>
              <a:rPr lang="en-US" sz="1999"/>
              <a:t>This digital feedback loop connects</a:t>
            </a:r>
          </a:p>
          <a:p>
            <a:pPr lvl="2">
              <a:spcAft>
                <a:spcPts val="2399"/>
              </a:spcAft>
            </a:pPr>
            <a:r>
              <a:rPr lang="en-US"/>
              <a:t>Businesses to products to customers, enabling better products and customer insights</a:t>
            </a:r>
          </a:p>
          <a:p>
            <a:pPr lvl="2">
              <a:spcAft>
                <a:spcPts val="2399"/>
              </a:spcAft>
            </a:pPr>
            <a:r>
              <a:rPr lang="en-US"/>
              <a:t>Businesses to assets, enabling transformational optimization</a:t>
            </a:r>
          </a:p>
          <a:p>
            <a:endParaRPr lang="en-US"/>
          </a:p>
        </p:txBody>
      </p:sp>
      <p:grpSp>
        <p:nvGrpSpPr>
          <p:cNvPr id="6" name="Group 5">
            <a:extLst>
              <a:ext uri="{FF2B5EF4-FFF2-40B4-BE49-F238E27FC236}">
                <a16:creationId xmlns:a16="http://schemas.microsoft.com/office/drawing/2014/main" id="{B595448C-3303-4D82-83B8-A586909D4CDA}"/>
              </a:ext>
            </a:extLst>
          </p:cNvPr>
          <p:cNvGrpSpPr/>
          <p:nvPr/>
        </p:nvGrpSpPr>
        <p:grpSpPr>
          <a:xfrm>
            <a:off x="6597383" y="2407232"/>
            <a:ext cx="4921585" cy="2531238"/>
            <a:chOff x="2492255" y="2430464"/>
            <a:chExt cx="6978889" cy="3589334"/>
          </a:xfrm>
        </p:grpSpPr>
        <p:sp>
          <p:nvSpPr>
            <p:cNvPr id="7" name="Freeform: Shape 3">
              <a:extLst>
                <a:ext uri="{FF2B5EF4-FFF2-40B4-BE49-F238E27FC236}">
                  <a16:creationId xmlns:a16="http://schemas.microsoft.com/office/drawing/2014/main" id="{AE510C55-AF80-4D6B-BF14-105D191BB6DE}"/>
                </a:ext>
              </a:extLst>
            </p:cNvPr>
            <p:cNvSpPr/>
            <p:nvPr/>
          </p:nvSpPr>
          <p:spPr bwMode="auto">
            <a:xfrm rot="18000000">
              <a:off x="2396761" y="2525958"/>
              <a:ext cx="3589334" cy="3398346"/>
            </a:xfrm>
            <a:custGeom>
              <a:avLst/>
              <a:gdLst>
                <a:gd name="connsiteX0" fmla="*/ 2140480 w 4393666"/>
                <a:gd name="connsiteY0" fmla="*/ 740 h 4159882"/>
                <a:gd name="connsiteX1" fmla="*/ 4104071 w 4393666"/>
                <a:gd name="connsiteY1" fmla="*/ 1099951 h 4159882"/>
                <a:gd name="connsiteX2" fmla="*/ 4382410 w 4393666"/>
                <a:gd name="connsiteY2" fmla="*/ 1927693 h 4159882"/>
                <a:gd name="connsiteX3" fmla="*/ 4393666 w 4393666"/>
                <a:gd name="connsiteY3" fmla="*/ 2078143 h 4159882"/>
                <a:gd name="connsiteX4" fmla="*/ 4389232 w 4393666"/>
                <a:gd name="connsiteY4" fmla="*/ 2078143 h 4159882"/>
                <a:gd name="connsiteX5" fmla="*/ 4095144 w 4393666"/>
                <a:gd name="connsiteY5" fmla="*/ 1845670 h 4159882"/>
                <a:gd name="connsiteX6" fmla="*/ 3801057 w 4393666"/>
                <a:gd name="connsiteY6" fmla="*/ 2078143 h 4159882"/>
                <a:gd name="connsiteX7" fmla="*/ 3793605 w 4393666"/>
                <a:gd name="connsiteY7" fmla="*/ 2078143 h 4159882"/>
                <a:gd name="connsiteX8" fmla="*/ 3791474 w 4393666"/>
                <a:gd name="connsiteY8" fmla="*/ 2035924 h 4159882"/>
                <a:gd name="connsiteX9" fmla="*/ 2199534 w 4393666"/>
                <a:gd name="connsiteY9" fmla="*/ 599335 h 4159882"/>
                <a:gd name="connsiteX10" fmla="*/ 599333 w 4393666"/>
                <a:gd name="connsiteY10" fmla="*/ 2199535 h 4159882"/>
                <a:gd name="connsiteX11" fmla="*/ 1181657 w 4393666"/>
                <a:gd name="connsiteY11" fmla="*/ 3434327 h 4159882"/>
                <a:gd name="connsiteX12" fmla="*/ 1210825 w 4393666"/>
                <a:gd name="connsiteY12" fmla="*/ 3456138 h 4159882"/>
                <a:gd name="connsiteX13" fmla="*/ 1324975 w 4393666"/>
                <a:gd name="connsiteY13" fmla="*/ 3258424 h 4159882"/>
                <a:gd name="connsiteX14" fmla="*/ 1421044 w 4393666"/>
                <a:gd name="connsiteY14" fmla="*/ 3914861 h 4159882"/>
                <a:gd name="connsiteX15" fmla="*/ 804518 w 4393666"/>
                <a:gd name="connsiteY15" fmla="*/ 4159882 h 4159882"/>
                <a:gd name="connsiteX16" fmla="*/ 909048 w 4393666"/>
                <a:gd name="connsiteY16" fmla="*/ 3978831 h 4159882"/>
                <a:gd name="connsiteX17" fmla="*/ 872675 w 4393666"/>
                <a:gd name="connsiteY17" fmla="*/ 3954040 h 4159882"/>
                <a:gd name="connsiteX18" fmla="*/ 294999 w 4393666"/>
                <a:gd name="connsiteY18" fmla="*/ 3299120 h 4159882"/>
                <a:gd name="connsiteX19" fmla="*/ 1099951 w 4393666"/>
                <a:gd name="connsiteY19" fmla="*/ 295000 h 4159882"/>
                <a:gd name="connsiteX20" fmla="*/ 2140480 w 4393666"/>
                <a:gd name="connsiteY20" fmla="*/ 740 h 41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3666" h="4159882">
                  <a:moveTo>
                    <a:pt x="2140480" y="740"/>
                  </a:moveTo>
                  <a:cubicBezTo>
                    <a:pt x="2920374" y="-19516"/>
                    <a:pt x="3686563" y="376807"/>
                    <a:pt x="4104071" y="1099951"/>
                  </a:cubicBezTo>
                  <a:cubicBezTo>
                    <a:pt x="4255892" y="1362914"/>
                    <a:pt x="4347233" y="1644196"/>
                    <a:pt x="4382410" y="1927693"/>
                  </a:cubicBezTo>
                  <a:lnTo>
                    <a:pt x="4393666" y="2078143"/>
                  </a:lnTo>
                  <a:lnTo>
                    <a:pt x="4389232" y="2078143"/>
                  </a:lnTo>
                  <a:lnTo>
                    <a:pt x="4095144" y="1845670"/>
                  </a:lnTo>
                  <a:lnTo>
                    <a:pt x="3801057" y="2078143"/>
                  </a:lnTo>
                  <a:lnTo>
                    <a:pt x="3793605" y="2078143"/>
                  </a:lnTo>
                  <a:lnTo>
                    <a:pt x="3791474" y="2035924"/>
                  </a:lnTo>
                  <a:cubicBezTo>
                    <a:pt x="3709528" y="1229013"/>
                    <a:pt x="3028065" y="599335"/>
                    <a:pt x="2199534" y="599335"/>
                  </a:cubicBezTo>
                  <a:cubicBezTo>
                    <a:pt x="1315767" y="599335"/>
                    <a:pt x="599333" y="1315769"/>
                    <a:pt x="599333" y="2199535"/>
                  </a:cubicBezTo>
                  <a:cubicBezTo>
                    <a:pt x="599333" y="2696654"/>
                    <a:pt x="826017" y="3140828"/>
                    <a:pt x="1181657" y="3434327"/>
                  </a:cubicBezTo>
                  <a:lnTo>
                    <a:pt x="1210825" y="3456138"/>
                  </a:lnTo>
                  <a:lnTo>
                    <a:pt x="1324975" y="3258424"/>
                  </a:lnTo>
                  <a:lnTo>
                    <a:pt x="1421044" y="3914861"/>
                  </a:lnTo>
                  <a:lnTo>
                    <a:pt x="804518" y="4159882"/>
                  </a:lnTo>
                  <a:lnTo>
                    <a:pt x="909048" y="3978831"/>
                  </a:lnTo>
                  <a:lnTo>
                    <a:pt x="872675" y="3954040"/>
                  </a:lnTo>
                  <a:cubicBezTo>
                    <a:pt x="644748" y="3781827"/>
                    <a:pt x="446820" y="3562081"/>
                    <a:pt x="294999" y="3299120"/>
                  </a:cubicBezTo>
                  <a:cubicBezTo>
                    <a:pt x="-312283" y="2247273"/>
                    <a:pt x="48105" y="902283"/>
                    <a:pt x="1099951" y="295000"/>
                  </a:cubicBezTo>
                  <a:cubicBezTo>
                    <a:pt x="1428653" y="105224"/>
                    <a:pt x="1785982" y="9947"/>
                    <a:pt x="2140480" y="740"/>
                  </a:cubicBezTo>
                  <a:close/>
                </a:path>
              </a:pathLst>
            </a:cu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04" tIns="91404" rIns="91404" bIns="91404" numCol="1" rtlCol="0" anchor="ctr" anchorCtr="0" compatLnSpc="1">
              <a:prstTxWarp prst="textNoShape">
                <a:avLst/>
              </a:prstTxWarp>
              <a:noAutofit/>
            </a:bodyPr>
            <a:lstStyle/>
            <a:p>
              <a:pPr algn="ctr" defTabSz="888644" fontAlgn="base">
                <a:defRPr/>
              </a:pPr>
              <a:endParaRPr lang="en-US" sz="1400"/>
            </a:p>
          </p:txBody>
        </p:sp>
        <p:sp>
          <p:nvSpPr>
            <p:cNvPr id="8" name="Freeform: Shape 4">
              <a:extLst>
                <a:ext uri="{FF2B5EF4-FFF2-40B4-BE49-F238E27FC236}">
                  <a16:creationId xmlns:a16="http://schemas.microsoft.com/office/drawing/2014/main" id="{E9E16FE7-70A3-4E6E-B3D9-93CD4A52E4D5}"/>
                </a:ext>
              </a:extLst>
            </p:cNvPr>
            <p:cNvSpPr/>
            <p:nvPr/>
          </p:nvSpPr>
          <p:spPr bwMode="auto">
            <a:xfrm rot="3600000" flipH="1">
              <a:off x="4356502" y="2660839"/>
              <a:ext cx="3423303" cy="3010010"/>
            </a:xfrm>
            <a:custGeom>
              <a:avLst/>
              <a:gdLst>
                <a:gd name="connsiteX0" fmla="*/ 3722147 w 3809482"/>
                <a:gd name="connsiteY0" fmla="*/ 1461751 h 3349565"/>
                <a:gd name="connsiteX1" fmla="*/ 3619439 w 3809482"/>
                <a:gd name="connsiteY1" fmla="*/ 1639645 h 3349565"/>
                <a:gd name="connsiteX2" fmla="*/ 3453909 w 3809482"/>
                <a:gd name="connsiteY2" fmla="*/ 1570990 h 3349565"/>
                <a:gd name="connsiteX3" fmla="*/ 2745210 w 3809482"/>
                <a:gd name="connsiteY3" fmla="*/ 1461017 h 3349565"/>
                <a:gd name="connsiteX4" fmla="*/ 2503471 w 3809482"/>
                <a:gd name="connsiteY4" fmla="*/ 1482086 h 3349565"/>
                <a:gd name="connsiteX5" fmla="*/ 2388497 w 3809482"/>
                <a:gd name="connsiteY5" fmla="*/ 1506577 h 3349565"/>
                <a:gd name="connsiteX6" fmla="*/ 2467193 w 3809482"/>
                <a:gd name="connsiteY6" fmla="*/ 1419253 h 3349565"/>
                <a:gd name="connsiteX7" fmla="*/ 2606308 w 3809482"/>
                <a:gd name="connsiteY7" fmla="*/ 1220435 h 3349565"/>
                <a:gd name="connsiteX8" fmla="*/ 2865418 w 3809482"/>
                <a:gd name="connsiteY8" fmla="*/ 551696 h 3349565"/>
                <a:gd name="connsiteX9" fmla="*/ 2888726 w 3809482"/>
                <a:gd name="connsiteY9" fmla="*/ 374014 h 3349565"/>
                <a:gd name="connsiteX10" fmla="*/ 3094142 w 3809482"/>
                <a:gd name="connsiteY10" fmla="*/ 374015 h 3349565"/>
                <a:gd name="connsiteX11" fmla="*/ 2620999 w 3809482"/>
                <a:gd name="connsiteY11" fmla="*/ 0 h 3349565"/>
                <a:gd name="connsiteX12" fmla="*/ 2147856 w 3809482"/>
                <a:gd name="connsiteY12" fmla="*/ 374014 h 3349565"/>
                <a:gd name="connsiteX13" fmla="*/ 2341675 w 3809482"/>
                <a:gd name="connsiteY13" fmla="*/ 374014 h 3349565"/>
                <a:gd name="connsiteX14" fmla="*/ 2329010 w 3809482"/>
                <a:gd name="connsiteY14" fmla="*/ 458778 h 3349565"/>
                <a:gd name="connsiteX15" fmla="*/ 902047 w 3809482"/>
                <a:gd name="connsiteY15" fmla="*/ 1629216 h 3349565"/>
                <a:gd name="connsiteX16" fmla="*/ 335801 w 3809482"/>
                <a:gd name="connsiteY16" fmla="*/ 1514896 h 3349565"/>
                <a:gd name="connsiteX17" fmla="*/ 273047 w 3809482"/>
                <a:gd name="connsiteY17" fmla="*/ 1484666 h 3349565"/>
                <a:gd name="connsiteX18" fmla="*/ 269027 w 3809482"/>
                <a:gd name="connsiteY18" fmla="*/ 1491628 h 3349565"/>
                <a:gd name="connsiteX19" fmla="*/ 318095 w 3809482"/>
                <a:gd name="connsiteY19" fmla="*/ 1826901 h 3349565"/>
                <a:gd name="connsiteX20" fmla="*/ 3206 w 3809482"/>
                <a:gd name="connsiteY20" fmla="*/ 1952045 h 3349565"/>
                <a:gd name="connsiteX21" fmla="*/ 0 w 3809482"/>
                <a:gd name="connsiteY21" fmla="*/ 1957598 h 3349565"/>
                <a:gd name="connsiteX22" fmla="*/ 25245 w 3809482"/>
                <a:gd name="connsiteY22" fmla="*/ 1971431 h 3349565"/>
                <a:gd name="connsiteX23" fmla="*/ 1197473 w 3809482"/>
                <a:gd name="connsiteY23" fmla="*/ 2152325 h 3349565"/>
                <a:gd name="connsiteX24" fmla="*/ 1312450 w 3809482"/>
                <a:gd name="connsiteY24" fmla="*/ 2127833 h 3349565"/>
                <a:gd name="connsiteX25" fmla="*/ 1233752 w 3809482"/>
                <a:gd name="connsiteY25" fmla="*/ 2215159 h 3349565"/>
                <a:gd name="connsiteX26" fmla="*/ 804298 w 3809482"/>
                <a:gd name="connsiteY26" fmla="*/ 3320786 h 3349565"/>
                <a:gd name="connsiteX27" fmla="*/ 803654 w 3809482"/>
                <a:gd name="connsiteY27" fmla="*/ 3349565 h 3349565"/>
                <a:gd name="connsiteX28" fmla="*/ 810066 w 3809482"/>
                <a:gd name="connsiteY28" fmla="*/ 3349565 h 3349565"/>
                <a:gd name="connsiteX29" fmla="*/ 1075889 w 3809482"/>
                <a:gd name="connsiteY29" fmla="*/ 3139436 h 3349565"/>
                <a:gd name="connsiteX30" fmla="*/ 1341709 w 3809482"/>
                <a:gd name="connsiteY30" fmla="*/ 3349565 h 3349565"/>
                <a:gd name="connsiteX31" fmla="*/ 1349749 w 3809482"/>
                <a:gd name="connsiteY31" fmla="*/ 3349565 h 3349565"/>
                <a:gd name="connsiteX32" fmla="*/ 1354945 w 3809482"/>
                <a:gd name="connsiteY32" fmla="*/ 3280104 h 3349565"/>
                <a:gd name="connsiteX33" fmla="*/ 1539065 w 3809482"/>
                <a:gd name="connsiteY33" fmla="*/ 2732560 h 3349565"/>
                <a:gd name="connsiteX34" fmla="*/ 3266174 w 3809482"/>
                <a:gd name="connsiteY34" fmla="*/ 2081992 h 3349565"/>
                <a:gd name="connsiteX35" fmla="*/ 3345914 w 3809482"/>
                <a:gd name="connsiteY35" fmla="*/ 2113405 h 3349565"/>
                <a:gd name="connsiteX36" fmla="*/ 3249004 w 3809482"/>
                <a:gd name="connsiteY36" fmla="*/ 2281258 h 3349565"/>
                <a:gd name="connsiteX37" fmla="*/ 3809482 w 3809482"/>
                <a:gd name="connsiteY37" fmla="*/ 2058511 h 334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09482" h="3349565">
                  <a:moveTo>
                    <a:pt x="3722147" y="1461751"/>
                  </a:moveTo>
                  <a:lnTo>
                    <a:pt x="3619439" y="1639645"/>
                  </a:lnTo>
                  <a:lnTo>
                    <a:pt x="3453909" y="1570990"/>
                  </a:lnTo>
                  <a:cubicBezTo>
                    <a:pt x="3227167" y="1492475"/>
                    <a:pt x="2986912" y="1454739"/>
                    <a:pt x="2745210" y="1461017"/>
                  </a:cubicBezTo>
                  <a:cubicBezTo>
                    <a:pt x="2664642" y="1463110"/>
                    <a:pt x="2583913" y="1470093"/>
                    <a:pt x="2503471" y="1482086"/>
                  </a:cubicBezTo>
                  <a:lnTo>
                    <a:pt x="2388497" y="1506577"/>
                  </a:lnTo>
                  <a:lnTo>
                    <a:pt x="2467193" y="1419253"/>
                  </a:lnTo>
                  <a:cubicBezTo>
                    <a:pt x="2517800" y="1355584"/>
                    <a:pt x="2564212" y="1289162"/>
                    <a:pt x="2606308" y="1220435"/>
                  </a:cubicBezTo>
                  <a:cubicBezTo>
                    <a:pt x="2732597" y="1014253"/>
                    <a:pt x="2820044" y="787318"/>
                    <a:pt x="2865418" y="551696"/>
                  </a:cubicBezTo>
                  <a:lnTo>
                    <a:pt x="2888726" y="374014"/>
                  </a:lnTo>
                  <a:lnTo>
                    <a:pt x="3094142" y="374015"/>
                  </a:lnTo>
                  <a:lnTo>
                    <a:pt x="2620999" y="0"/>
                  </a:lnTo>
                  <a:lnTo>
                    <a:pt x="2147856" y="374014"/>
                  </a:lnTo>
                  <a:lnTo>
                    <a:pt x="2341675" y="374014"/>
                  </a:lnTo>
                  <a:lnTo>
                    <a:pt x="2329010" y="458778"/>
                  </a:lnTo>
                  <a:cubicBezTo>
                    <a:pt x="2196807" y="1126099"/>
                    <a:pt x="1608182" y="1629216"/>
                    <a:pt x="902047" y="1629216"/>
                  </a:cubicBezTo>
                  <a:cubicBezTo>
                    <a:pt x="701191" y="1629216"/>
                    <a:pt x="509843" y="1588510"/>
                    <a:pt x="335801" y="1514896"/>
                  </a:cubicBezTo>
                  <a:lnTo>
                    <a:pt x="273047" y="1484666"/>
                  </a:lnTo>
                  <a:lnTo>
                    <a:pt x="269027" y="1491628"/>
                  </a:lnTo>
                  <a:lnTo>
                    <a:pt x="318095" y="1826901"/>
                  </a:lnTo>
                  <a:lnTo>
                    <a:pt x="3206" y="1952045"/>
                  </a:lnTo>
                  <a:lnTo>
                    <a:pt x="0" y="1957598"/>
                  </a:lnTo>
                  <a:lnTo>
                    <a:pt x="25245" y="1971431"/>
                  </a:lnTo>
                  <a:cubicBezTo>
                    <a:pt x="385898" y="2147002"/>
                    <a:pt x="795260" y="2212290"/>
                    <a:pt x="1197473" y="2152325"/>
                  </a:cubicBezTo>
                  <a:lnTo>
                    <a:pt x="1312450" y="2127833"/>
                  </a:lnTo>
                  <a:lnTo>
                    <a:pt x="1233752" y="2215159"/>
                  </a:lnTo>
                  <a:cubicBezTo>
                    <a:pt x="980715" y="2533503"/>
                    <a:pt x="832574" y="2920665"/>
                    <a:pt x="804298" y="3320786"/>
                  </a:cubicBezTo>
                  <a:lnTo>
                    <a:pt x="803654" y="3349565"/>
                  </a:lnTo>
                  <a:lnTo>
                    <a:pt x="810066" y="3349565"/>
                  </a:lnTo>
                  <a:lnTo>
                    <a:pt x="1075889" y="3139436"/>
                  </a:lnTo>
                  <a:lnTo>
                    <a:pt x="1341709" y="3349565"/>
                  </a:lnTo>
                  <a:lnTo>
                    <a:pt x="1349749" y="3349565"/>
                  </a:lnTo>
                  <a:lnTo>
                    <a:pt x="1354945" y="3280104"/>
                  </a:lnTo>
                  <a:cubicBezTo>
                    <a:pt x="1378215" y="3092572"/>
                    <a:pt x="1438637" y="2906507"/>
                    <a:pt x="1539065" y="2732560"/>
                  </a:cubicBezTo>
                  <a:cubicBezTo>
                    <a:pt x="1892132" y="2121030"/>
                    <a:pt x="2622156" y="1862823"/>
                    <a:pt x="3266174" y="2081992"/>
                  </a:cubicBezTo>
                  <a:lnTo>
                    <a:pt x="3345914" y="2113405"/>
                  </a:lnTo>
                  <a:lnTo>
                    <a:pt x="3249004" y="2281258"/>
                  </a:lnTo>
                  <a:lnTo>
                    <a:pt x="3809482" y="2058511"/>
                  </a:lnTo>
                  <a:close/>
                </a:path>
              </a:pathLst>
            </a:custGeom>
            <a:solidFill>
              <a:schemeClr val="tx1"/>
            </a:solidFill>
            <a:ln w="9525" cap="flat" cmpd="sng" algn="ctr">
              <a:noFill/>
              <a:prstDash val="solid"/>
              <a:round/>
              <a:headEnd type="none" w="med" len="med"/>
              <a:tailEnd type="none" w="med" len="med"/>
            </a:ln>
            <a:effectLst/>
          </p:spPr>
          <p:txBody>
            <a:bodyPr vert="horz" wrap="square" lIns="91404" tIns="91404" rIns="91404" bIns="91404" numCol="1" rtlCol="0" anchor="ctr" anchorCtr="0" compatLnSpc="1">
              <a:prstTxWarp prst="textNoShape">
                <a:avLst/>
              </a:prstTxWarp>
              <a:noAutofit/>
            </a:bodyPr>
            <a:lstStyle/>
            <a:p>
              <a:pPr algn="ctr" defTabSz="888644" fontAlgn="base">
                <a:defRPr/>
              </a:pPr>
              <a:endParaRPr lang="en-US" sz="1400"/>
            </a:p>
          </p:txBody>
        </p:sp>
        <p:sp>
          <p:nvSpPr>
            <p:cNvPr id="9" name="Freeform: Shape 5">
              <a:extLst>
                <a:ext uri="{FF2B5EF4-FFF2-40B4-BE49-F238E27FC236}">
                  <a16:creationId xmlns:a16="http://schemas.microsoft.com/office/drawing/2014/main" id="{8553A86F-FDBD-4EDB-B3BC-FEDB3878ABEB}"/>
                </a:ext>
              </a:extLst>
            </p:cNvPr>
            <p:cNvSpPr/>
            <p:nvPr/>
          </p:nvSpPr>
          <p:spPr bwMode="auto">
            <a:xfrm rot="3600000" flipH="1">
              <a:off x="5977304" y="2525957"/>
              <a:ext cx="3589333" cy="3398347"/>
            </a:xfrm>
            <a:custGeom>
              <a:avLst/>
              <a:gdLst>
                <a:gd name="connsiteX0" fmla="*/ 2140480 w 4393666"/>
                <a:gd name="connsiteY0" fmla="*/ 740 h 4159882"/>
                <a:gd name="connsiteX1" fmla="*/ 4104071 w 4393666"/>
                <a:gd name="connsiteY1" fmla="*/ 1099951 h 4159882"/>
                <a:gd name="connsiteX2" fmla="*/ 4382410 w 4393666"/>
                <a:gd name="connsiteY2" fmla="*/ 1927693 h 4159882"/>
                <a:gd name="connsiteX3" fmla="*/ 4393666 w 4393666"/>
                <a:gd name="connsiteY3" fmla="*/ 2078143 h 4159882"/>
                <a:gd name="connsiteX4" fmla="*/ 4389232 w 4393666"/>
                <a:gd name="connsiteY4" fmla="*/ 2078143 h 4159882"/>
                <a:gd name="connsiteX5" fmla="*/ 4095144 w 4393666"/>
                <a:gd name="connsiteY5" fmla="*/ 1845670 h 4159882"/>
                <a:gd name="connsiteX6" fmla="*/ 3801057 w 4393666"/>
                <a:gd name="connsiteY6" fmla="*/ 2078143 h 4159882"/>
                <a:gd name="connsiteX7" fmla="*/ 3793605 w 4393666"/>
                <a:gd name="connsiteY7" fmla="*/ 2078143 h 4159882"/>
                <a:gd name="connsiteX8" fmla="*/ 3791474 w 4393666"/>
                <a:gd name="connsiteY8" fmla="*/ 2035924 h 4159882"/>
                <a:gd name="connsiteX9" fmla="*/ 2199534 w 4393666"/>
                <a:gd name="connsiteY9" fmla="*/ 599335 h 4159882"/>
                <a:gd name="connsiteX10" fmla="*/ 599333 w 4393666"/>
                <a:gd name="connsiteY10" fmla="*/ 2199535 h 4159882"/>
                <a:gd name="connsiteX11" fmla="*/ 1181657 w 4393666"/>
                <a:gd name="connsiteY11" fmla="*/ 3434327 h 4159882"/>
                <a:gd name="connsiteX12" fmla="*/ 1210825 w 4393666"/>
                <a:gd name="connsiteY12" fmla="*/ 3456138 h 4159882"/>
                <a:gd name="connsiteX13" fmla="*/ 1324975 w 4393666"/>
                <a:gd name="connsiteY13" fmla="*/ 3258424 h 4159882"/>
                <a:gd name="connsiteX14" fmla="*/ 1421044 w 4393666"/>
                <a:gd name="connsiteY14" fmla="*/ 3914861 h 4159882"/>
                <a:gd name="connsiteX15" fmla="*/ 804518 w 4393666"/>
                <a:gd name="connsiteY15" fmla="*/ 4159882 h 4159882"/>
                <a:gd name="connsiteX16" fmla="*/ 909048 w 4393666"/>
                <a:gd name="connsiteY16" fmla="*/ 3978831 h 4159882"/>
                <a:gd name="connsiteX17" fmla="*/ 872675 w 4393666"/>
                <a:gd name="connsiteY17" fmla="*/ 3954040 h 4159882"/>
                <a:gd name="connsiteX18" fmla="*/ 294999 w 4393666"/>
                <a:gd name="connsiteY18" fmla="*/ 3299120 h 4159882"/>
                <a:gd name="connsiteX19" fmla="*/ 1099951 w 4393666"/>
                <a:gd name="connsiteY19" fmla="*/ 295000 h 4159882"/>
                <a:gd name="connsiteX20" fmla="*/ 2140480 w 4393666"/>
                <a:gd name="connsiteY20" fmla="*/ 740 h 41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3666" h="4159882">
                  <a:moveTo>
                    <a:pt x="2140480" y="740"/>
                  </a:moveTo>
                  <a:cubicBezTo>
                    <a:pt x="2920374" y="-19516"/>
                    <a:pt x="3686563" y="376807"/>
                    <a:pt x="4104071" y="1099951"/>
                  </a:cubicBezTo>
                  <a:cubicBezTo>
                    <a:pt x="4255892" y="1362914"/>
                    <a:pt x="4347233" y="1644196"/>
                    <a:pt x="4382410" y="1927693"/>
                  </a:cubicBezTo>
                  <a:lnTo>
                    <a:pt x="4393666" y="2078143"/>
                  </a:lnTo>
                  <a:lnTo>
                    <a:pt x="4389232" y="2078143"/>
                  </a:lnTo>
                  <a:lnTo>
                    <a:pt x="4095144" y="1845670"/>
                  </a:lnTo>
                  <a:lnTo>
                    <a:pt x="3801057" y="2078143"/>
                  </a:lnTo>
                  <a:lnTo>
                    <a:pt x="3793605" y="2078143"/>
                  </a:lnTo>
                  <a:lnTo>
                    <a:pt x="3791474" y="2035924"/>
                  </a:lnTo>
                  <a:cubicBezTo>
                    <a:pt x="3709528" y="1229013"/>
                    <a:pt x="3028065" y="599335"/>
                    <a:pt x="2199534" y="599335"/>
                  </a:cubicBezTo>
                  <a:cubicBezTo>
                    <a:pt x="1315767" y="599335"/>
                    <a:pt x="599333" y="1315769"/>
                    <a:pt x="599333" y="2199535"/>
                  </a:cubicBezTo>
                  <a:cubicBezTo>
                    <a:pt x="599333" y="2696654"/>
                    <a:pt x="826017" y="3140828"/>
                    <a:pt x="1181657" y="3434327"/>
                  </a:cubicBezTo>
                  <a:lnTo>
                    <a:pt x="1210825" y="3456138"/>
                  </a:lnTo>
                  <a:lnTo>
                    <a:pt x="1324975" y="3258424"/>
                  </a:lnTo>
                  <a:lnTo>
                    <a:pt x="1421044" y="3914861"/>
                  </a:lnTo>
                  <a:lnTo>
                    <a:pt x="804518" y="4159882"/>
                  </a:lnTo>
                  <a:lnTo>
                    <a:pt x="909048" y="3978831"/>
                  </a:lnTo>
                  <a:lnTo>
                    <a:pt x="872675" y="3954040"/>
                  </a:lnTo>
                  <a:cubicBezTo>
                    <a:pt x="644748" y="3781827"/>
                    <a:pt x="446820" y="3562081"/>
                    <a:pt x="294999" y="3299120"/>
                  </a:cubicBezTo>
                  <a:cubicBezTo>
                    <a:pt x="-312283" y="2247273"/>
                    <a:pt x="48105" y="902283"/>
                    <a:pt x="1099951" y="295000"/>
                  </a:cubicBezTo>
                  <a:cubicBezTo>
                    <a:pt x="1428653" y="105224"/>
                    <a:pt x="1785982" y="9947"/>
                    <a:pt x="2140480" y="740"/>
                  </a:cubicBezTo>
                  <a:close/>
                </a:path>
              </a:pathLst>
            </a:cu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04" tIns="91404" rIns="91404" bIns="91404" numCol="1" rtlCol="0" anchor="ctr" anchorCtr="0" compatLnSpc="1">
              <a:prstTxWarp prst="textNoShape">
                <a:avLst/>
              </a:prstTxWarp>
              <a:noAutofit/>
            </a:bodyPr>
            <a:lstStyle/>
            <a:p>
              <a:pPr algn="ctr" defTabSz="888644" fontAlgn="base">
                <a:defRPr/>
              </a:pPr>
              <a:endParaRPr lang="en-US" sz="1400"/>
            </a:p>
          </p:txBody>
        </p:sp>
        <p:sp>
          <p:nvSpPr>
            <p:cNvPr id="10" name="TextBox 9">
              <a:extLst>
                <a:ext uri="{FF2B5EF4-FFF2-40B4-BE49-F238E27FC236}">
                  <a16:creationId xmlns:a16="http://schemas.microsoft.com/office/drawing/2014/main" id="{1C13B326-5F5E-4179-A5CE-3E12F3F1EEDA}"/>
                </a:ext>
              </a:extLst>
            </p:cNvPr>
            <p:cNvSpPr txBox="1"/>
            <p:nvPr/>
          </p:nvSpPr>
          <p:spPr>
            <a:xfrm>
              <a:off x="6152050" y="4047765"/>
              <a:ext cx="3239833" cy="430106"/>
            </a:xfrm>
            <a:prstGeom prst="rect">
              <a:avLst/>
            </a:prstGeom>
            <a:noFill/>
          </p:spPr>
          <p:txBody>
            <a:bodyPr wrap="square" lIns="91416" tIns="91416" rIns="91416" bIns="91416" rtlCol="0" anchor="ctr" anchorCtr="0">
              <a:noAutofit/>
            </a:bodyPr>
            <a:lstStyle/>
            <a:p>
              <a:pPr algn="ctr">
                <a:spcBef>
                  <a:spcPts val="200"/>
                </a:spcBef>
                <a:defRPr/>
              </a:pPr>
              <a:r>
                <a:rPr lang="en-US" sz="1600" b="1">
                  <a:latin typeface="Segoe UI Semibold" panose="020B0702040204020203" pitchFamily="34" charset="0"/>
                  <a:cs typeface="Segoe UI Semibold" panose="020B0702040204020203" pitchFamily="34" charset="0"/>
                </a:rPr>
                <a:t>Businesses</a:t>
              </a:r>
            </a:p>
          </p:txBody>
        </p:sp>
        <p:sp>
          <p:nvSpPr>
            <p:cNvPr id="11" name="TextBox 10">
              <a:extLst>
                <a:ext uri="{FF2B5EF4-FFF2-40B4-BE49-F238E27FC236}">
                  <a16:creationId xmlns:a16="http://schemas.microsoft.com/office/drawing/2014/main" id="{BBADC03A-8CC9-4DEA-91A3-2084A35F8736}"/>
                </a:ext>
              </a:extLst>
            </p:cNvPr>
            <p:cNvSpPr txBox="1"/>
            <p:nvPr/>
          </p:nvSpPr>
          <p:spPr>
            <a:xfrm>
              <a:off x="3237975" y="3849663"/>
              <a:ext cx="2115696" cy="775496"/>
            </a:xfrm>
            <a:prstGeom prst="rect">
              <a:avLst/>
            </a:prstGeom>
            <a:noFill/>
          </p:spPr>
          <p:txBody>
            <a:bodyPr wrap="square" lIns="91416" tIns="91416" rIns="91416" bIns="91416" rtlCol="0" anchor="ctr" anchorCtr="0">
              <a:noAutofit/>
            </a:bodyPr>
            <a:lstStyle/>
            <a:p>
              <a:pPr algn="ctr">
                <a:spcBef>
                  <a:spcPts val="200"/>
                </a:spcBef>
                <a:defRPr/>
              </a:pPr>
              <a:r>
                <a:rPr lang="en-US" sz="1600" b="1">
                  <a:latin typeface="Segoe UI Semibold" panose="020B0702040204020203" pitchFamily="34" charset="0"/>
                  <a:cs typeface="Segoe UI Semibold" panose="020B0702040204020203" pitchFamily="34" charset="0"/>
                </a:rPr>
                <a:t>Products </a:t>
              </a:r>
            </a:p>
            <a:p>
              <a:pPr algn="ctr">
                <a:spcBef>
                  <a:spcPts val="200"/>
                </a:spcBef>
                <a:defRPr/>
              </a:pPr>
              <a:r>
                <a:rPr lang="en-US" sz="1600" b="1">
                  <a:latin typeface="Segoe UI Semibold" panose="020B0702040204020203" pitchFamily="34" charset="0"/>
                  <a:cs typeface="Segoe UI Semibold" panose="020B0702040204020203" pitchFamily="34" charset="0"/>
                </a:rPr>
                <a:t>&amp; Assets</a:t>
              </a:r>
            </a:p>
          </p:txBody>
        </p:sp>
      </p:grpSp>
      <p:sp>
        <p:nvSpPr>
          <p:cNvPr id="13" name="TextBox 12">
            <a:extLst>
              <a:ext uri="{FF2B5EF4-FFF2-40B4-BE49-F238E27FC236}">
                <a16:creationId xmlns:a16="http://schemas.microsoft.com/office/drawing/2014/main" id="{AA75FDF2-73B8-476A-BE85-4CDD0359A375}"/>
              </a:ext>
            </a:extLst>
          </p:cNvPr>
          <p:cNvSpPr txBox="1"/>
          <p:nvPr/>
        </p:nvSpPr>
        <p:spPr>
          <a:xfrm>
            <a:off x="7614886" y="1894035"/>
            <a:ext cx="2879101" cy="399877"/>
          </a:xfrm>
          <a:prstGeom prst="rect">
            <a:avLst/>
          </a:prstGeom>
          <a:noFill/>
        </p:spPr>
        <p:txBody>
          <a:bodyPr wrap="square" rtlCol="0">
            <a:spAutoFit/>
          </a:bodyPr>
          <a:lstStyle/>
          <a:p>
            <a:pPr algn="ctr">
              <a:spcBef>
                <a:spcPts val="200"/>
              </a:spcBef>
              <a:defRPr/>
            </a:pPr>
            <a:r>
              <a:rPr lang="en-US" sz="1999">
                <a:latin typeface="Segoe UI Semibold" panose="020B0702040204020203" pitchFamily="34" charset="0"/>
                <a:cs typeface="Segoe UI Semibold" panose="020B0702040204020203" pitchFamily="34" charset="0"/>
              </a:rPr>
              <a:t>Digital Feedback Loop</a:t>
            </a:r>
          </a:p>
        </p:txBody>
      </p:sp>
    </p:spTree>
    <p:extLst>
      <p:ext uri="{BB962C8B-B14F-4D97-AF65-F5344CB8AC3E}">
        <p14:creationId xmlns:p14="http://schemas.microsoft.com/office/powerpoint/2010/main" val="389738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F7CEF-D353-4B50-A3F1-08F52A3EE459}"/>
              </a:ext>
            </a:extLst>
          </p:cNvPr>
          <p:cNvSpPr>
            <a:spLocks noGrp="1"/>
          </p:cNvSpPr>
          <p:nvPr>
            <p:ph type="title"/>
          </p:nvPr>
        </p:nvSpPr>
        <p:spPr/>
        <p:txBody>
          <a:bodyPr/>
          <a:lstStyle/>
          <a:p>
            <a:r>
              <a:rPr lang="en-US" dirty="0"/>
              <a:t>IOT Example</a:t>
            </a:r>
          </a:p>
        </p:txBody>
      </p:sp>
      <p:sp>
        <p:nvSpPr>
          <p:cNvPr id="5" name="Content Placeholder 4">
            <a:extLst>
              <a:ext uri="{FF2B5EF4-FFF2-40B4-BE49-F238E27FC236}">
                <a16:creationId xmlns:a16="http://schemas.microsoft.com/office/drawing/2014/main" id="{D1FA19FC-106C-474C-8343-A250AEA07E35}"/>
              </a:ext>
            </a:extLst>
          </p:cNvPr>
          <p:cNvSpPr>
            <a:spLocks noGrp="1"/>
          </p:cNvSpPr>
          <p:nvPr>
            <p:ph sz="quarter" idx="10"/>
          </p:nvPr>
        </p:nvSpPr>
        <p:spPr>
          <a:xfrm>
            <a:off x="402758" y="1472734"/>
            <a:ext cx="5651072" cy="3759794"/>
          </a:xfrm>
        </p:spPr>
        <p:txBody>
          <a:bodyPr/>
          <a:lstStyle/>
          <a:p>
            <a:pPr lvl="1">
              <a:spcAft>
                <a:spcPts val="2399"/>
              </a:spcAft>
            </a:pPr>
            <a:r>
              <a:rPr lang="en-US" sz="1999"/>
              <a:t>Knowing if elevators are not operational before customers do</a:t>
            </a:r>
          </a:p>
          <a:p>
            <a:pPr lvl="1">
              <a:spcAft>
                <a:spcPts val="2399"/>
              </a:spcAft>
            </a:pPr>
            <a:r>
              <a:rPr lang="en-US"/>
              <a:t>Knowing the maintenance needs, saving 50% of servicing</a:t>
            </a:r>
          </a:p>
          <a:p>
            <a:pPr lvl="1">
              <a:spcAft>
                <a:spcPts val="2399"/>
              </a:spcAft>
            </a:pPr>
            <a:r>
              <a:rPr lang="en-US"/>
              <a:t>Knowing the right part to bring the first time</a:t>
            </a:r>
          </a:p>
          <a:p>
            <a:pPr lvl="1">
              <a:spcAft>
                <a:spcPts val="2399"/>
              </a:spcAft>
            </a:pPr>
            <a:r>
              <a:rPr lang="en-US"/>
              <a:t>4x reduction in the time spent servicing an elevator using HoloLens</a:t>
            </a:r>
            <a:r>
              <a:rPr lang="en-US" sz="1999"/>
              <a:t> </a:t>
            </a:r>
          </a:p>
          <a:p>
            <a:endParaRPr lang="en-US"/>
          </a:p>
        </p:txBody>
      </p:sp>
      <p:grpSp>
        <p:nvGrpSpPr>
          <p:cNvPr id="6" name="Group 5">
            <a:extLst>
              <a:ext uri="{FF2B5EF4-FFF2-40B4-BE49-F238E27FC236}">
                <a16:creationId xmlns:a16="http://schemas.microsoft.com/office/drawing/2014/main" id="{B595448C-3303-4D82-83B8-A586909D4CDA}"/>
              </a:ext>
            </a:extLst>
          </p:cNvPr>
          <p:cNvGrpSpPr/>
          <p:nvPr/>
        </p:nvGrpSpPr>
        <p:grpSpPr>
          <a:xfrm>
            <a:off x="6597383" y="2407232"/>
            <a:ext cx="4921585" cy="2531238"/>
            <a:chOff x="2492255" y="2430464"/>
            <a:chExt cx="6978889" cy="3589334"/>
          </a:xfrm>
        </p:grpSpPr>
        <p:sp>
          <p:nvSpPr>
            <p:cNvPr id="7" name="Freeform: Shape 3">
              <a:extLst>
                <a:ext uri="{FF2B5EF4-FFF2-40B4-BE49-F238E27FC236}">
                  <a16:creationId xmlns:a16="http://schemas.microsoft.com/office/drawing/2014/main" id="{AE510C55-AF80-4D6B-BF14-105D191BB6DE}"/>
                </a:ext>
              </a:extLst>
            </p:cNvPr>
            <p:cNvSpPr/>
            <p:nvPr/>
          </p:nvSpPr>
          <p:spPr bwMode="auto">
            <a:xfrm rot="18000000">
              <a:off x="2396761" y="2525958"/>
              <a:ext cx="3589334" cy="3398346"/>
            </a:xfrm>
            <a:custGeom>
              <a:avLst/>
              <a:gdLst>
                <a:gd name="connsiteX0" fmla="*/ 2140480 w 4393666"/>
                <a:gd name="connsiteY0" fmla="*/ 740 h 4159882"/>
                <a:gd name="connsiteX1" fmla="*/ 4104071 w 4393666"/>
                <a:gd name="connsiteY1" fmla="*/ 1099951 h 4159882"/>
                <a:gd name="connsiteX2" fmla="*/ 4382410 w 4393666"/>
                <a:gd name="connsiteY2" fmla="*/ 1927693 h 4159882"/>
                <a:gd name="connsiteX3" fmla="*/ 4393666 w 4393666"/>
                <a:gd name="connsiteY3" fmla="*/ 2078143 h 4159882"/>
                <a:gd name="connsiteX4" fmla="*/ 4389232 w 4393666"/>
                <a:gd name="connsiteY4" fmla="*/ 2078143 h 4159882"/>
                <a:gd name="connsiteX5" fmla="*/ 4095144 w 4393666"/>
                <a:gd name="connsiteY5" fmla="*/ 1845670 h 4159882"/>
                <a:gd name="connsiteX6" fmla="*/ 3801057 w 4393666"/>
                <a:gd name="connsiteY6" fmla="*/ 2078143 h 4159882"/>
                <a:gd name="connsiteX7" fmla="*/ 3793605 w 4393666"/>
                <a:gd name="connsiteY7" fmla="*/ 2078143 h 4159882"/>
                <a:gd name="connsiteX8" fmla="*/ 3791474 w 4393666"/>
                <a:gd name="connsiteY8" fmla="*/ 2035924 h 4159882"/>
                <a:gd name="connsiteX9" fmla="*/ 2199534 w 4393666"/>
                <a:gd name="connsiteY9" fmla="*/ 599335 h 4159882"/>
                <a:gd name="connsiteX10" fmla="*/ 599333 w 4393666"/>
                <a:gd name="connsiteY10" fmla="*/ 2199535 h 4159882"/>
                <a:gd name="connsiteX11" fmla="*/ 1181657 w 4393666"/>
                <a:gd name="connsiteY11" fmla="*/ 3434327 h 4159882"/>
                <a:gd name="connsiteX12" fmla="*/ 1210825 w 4393666"/>
                <a:gd name="connsiteY12" fmla="*/ 3456138 h 4159882"/>
                <a:gd name="connsiteX13" fmla="*/ 1324975 w 4393666"/>
                <a:gd name="connsiteY13" fmla="*/ 3258424 h 4159882"/>
                <a:gd name="connsiteX14" fmla="*/ 1421044 w 4393666"/>
                <a:gd name="connsiteY14" fmla="*/ 3914861 h 4159882"/>
                <a:gd name="connsiteX15" fmla="*/ 804518 w 4393666"/>
                <a:gd name="connsiteY15" fmla="*/ 4159882 h 4159882"/>
                <a:gd name="connsiteX16" fmla="*/ 909048 w 4393666"/>
                <a:gd name="connsiteY16" fmla="*/ 3978831 h 4159882"/>
                <a:gd name="connsiteX17" fmla="*/ 872675 w 4393666"/>
                <a:gd name="connsiteY17" fmla="*/ 3954040 h 4159882"/>
                <a:gd name="connsiteX18" fmla="*/ 294999 w 4393666"/>
                <a:gd name="connsiteY18" fmla="*/ 3299120 h 4159882"/>
                <a:gd name="connsiteX19" fmla="*/ 1099951 w 4393666"/>
                <a:gd name="connsiteY19" fmla="*/ 295000 h 4159882"/>
                <a:gd name="connsiteX20" fmla="*/ 2140480 w 4393666"/>
                <a:gd name="connsiteY20" fmla="*/ 740 h 41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3666" h="4159882">
                  <a:moveTo>
                    <a:pt x="2140480" y="740"/>
                  </a:moveTo>
                  <a:cubicBezTo>
                    <a:pt x="2920374" y="-19516"/>
                    <a:pt x="3686563" y="376807"/>
                    <a:pt x="4104071" y="1099951"/>
                  </a:cubicBezTo>
                  <a:cubicBezTo>
                    <a:pt x="4255892" y="1362914"/>
                    <a:pt x="4347233" y="1644196"/>
                    <a:pt x="4382410" y="1927693"/>
                  </a:cubicBezTo>
                  <a:lnTo>
                    <a:pt x="4393666" y="2078143"/>
                  </a:lnTo>
                  <a:lnTo>
                    <a:pt x="4389232" y="2078143"/>
                  </a:lnTo>
                  <a:lnTo>
                    <a:pt x="4095144" y="1845670"/>
                  </a:lnTo>
                  <a:lnTo>
                    <a:pt x="3801057" y="2078143"/>
                  </a:lnTo>
                  <a:lnTo>
                    <a:pt x="3793605" y="2078143"/>
                  </a:lnTo>
                  <a:lnTo>
                    <a:pt x="3791474" y="2035924"/>
                  </a:lnTo>
                  <a:cubicBezTo>
                    <a:pt x="3709528" y="1229013"/>
                    <a:pt x="3028065" y="599335"/>
                    <a:pt x="2199534" y="599335"/>
                  </a:cubicBezTo>
                  <a:cubicBezTo>
                    <a:pt x="1315767" y="599335"/>
                    <a:pt x="599333" y="1315769"/>
                    <a:pt x="599333" y="2199535"/>
                  </a:cubicBezTo>
                  <a:cubicBezTo>
                    <a:pt x="599333" y="2696654"/>
                    <a:pt x="826017" y="3140828"/>
                    <a:pt x="1181657" y="3434327"/>
                  </a:cubicBezTo>
                  <a:lnTo>
                    <a:pt x="1210825" y="3456138"/>
                  </a:lnTo>
                  <a:lnTo>
                    <a:pt x="1324975" y="3258424"/>
                  </a:lnTo>
                  <a:lnTo>
                    <a:pt x="1421044" y="3914861"/>
                  </a:lnTo>
                  <a:lnTo>
                    <a:pt x="804518" y="4159882"/>
                  </a:lnTo>
                  <a:lnTo>
                    <a:pt x="909048" y="3978831"/>
                  </a:lnTo>
                  <a:lnTo>
                    <a:pt x="872675" y="3954040"/>
                  </a:lnTo>
                  <a:cubicBezTo>
                    <a:pt x="644748" y="3781827"/>
                    <a:pt x="446820" y="3562081"/>
                    <a:pt x="294999" y="3299120"/>
                  </a:cubicBezTo>
                  <a:cubicBezTo>
                    <a:pt x="-312283" y="2247273"/>
                    <a:pt x="48105" y="902283"/>
                    <a:pt x="1099951" y="295000"/>
                  </a:cubicBezTo>
                  <a:cubicBezTo>
                    <a:pt x="1428653" y="105224"/>
                    <a:pt x="1785982" y="9947"/>
                    <a:pt x="2140480" y="740"/>
                  </a:cubicBezTo>
                  <a:close/>
                </a:path>
              </a:pathLst>
            </a:cu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04" tIns="91404" rIns="91404" bIns="91404" numCol="1" rtlCol="0" anchor="ctr" anchorCtr="0" compatLnSpc="1">
              <a:prstTxWarp prst="textNoShape">
                <a:avLst/>
              </a:prstTxWarp>
              <a:noAutofit/>
            </a:bodyPr>
            <a:lstStyle/>
            <a:p>
              <a:pPr algn="ctr" defTabSz="888644" fontAlgn="base">
                <a:defRPr/>
              </a:pPr>
              <a:endParaRPr lang="en-US" sz="1400"/>
            </a:p>
          </p:txBody>
        </p:sp>
        <p:sp>
          <p:nvSpPr>
            <p:cNvPr id="8" name="Freeform: Shape 4">
              <a:extLst>
                <a:ext uri="{FF2B5EF4-FFF2-40B4-BE49-F238E27FC236}">
                  <a16:creationId xmlns:a16="http://schemas.microsoft.com/office/drawing/2014/main" id="{E9E16FE7-70A3-4E6E-B3D9-93CD4A52E4D5}"/>
                </a:ext>
              </a:extLst>
            </p:cNvPr>
            <p:cNvSpPr/>
            <p:nvPr/>
          </p:nvSpPr>
          <p:spPr bwMode="auto">
            <a:xfrm rot="3600000" flipH="1">
              <a:off x="4356502" y="2660839"/>
              <a:ext cx="3423303" cy="3010010"/>
            </a:xfrm>
            <a:custGeom>
              <a:avLst/>
              <a:gdLst>
                <a:gd name="connsiteX0" fmla="*/ 3722147 w 3809482"/>
                <a:gd name="connsiteY0" fmla="*/ 1461751 h 3349565"/>
                <a:gd name="connsiteX1" fmla="*/ 3619439 w 3809482"/>
                <a:gd name="connsiteY1" fmla="*/ 1639645 h 3349565"/>
                <a:gd name="connsiteX2" fmla="*/ 3453909 w 3809482"/>
                <a:gd name="connsiteY2" fmla="*/ 1570990 h 3349565"/>
                <a:gd name="connsiteX3" fmla="*/ 2745210 w 3809482"/>
                <a:gd name="connsiteY3" fmla="*/ 1461017 h 3349565"/>
                <a:gd name="connsiteX4" fmla="*/ 2503471 w 3809482"/>
                <a:gd name="connsiteY4" fmla="*/ 1482086 h 3349565"/>
                <a:gd name="connsiteX5" fmla="*/ 2388497 w 3809482"/>
                <a:gd name="connsiteY5" fmla="*/ 1506577 h 3349565"/>
                <a:gd name="connsiteX6" fmla="*/ 2467193 w 3809482"/>
                <a:gd name="connsiteY6" fmla="*/ 1419253 h 3349565"/>
                <a:gd name="connsiteX7" fmla="*/ 2606308 w 3809482"/>
                <a:gd name="connsiteY7" fmla="*/ 1220435 h 3349565"/>
                <a:gd name="connsiteX8" fmla="*/ 2865418 w 3809482"/>
                <a:gd name="connsiteY8" fmla="*/ 551696 h 3349565"/>
                <a:gd name="connsiteX9" fmla="*/ 2888726 w 3809482"/>
                <a:gd name="connsiteY9" fmla="*/ 374014 h 3349565"/>
                <a:gd name="connsiteX10" fmla="*/ 3094142 w 3809482"/>
                <a:gd name="connsiteY10" fmla="*/ 374015 h 3349565"/>
                <a:gd name="connsiteX11" fmla="*/ 2620999 w 3809482"/>
                <a:gd name="connsiteY11" fmla="*/ 0 h 3349565"/>
                <a:gd name="connsiteX12" fmla="*/ 2147856 w 3809482"/>
                <a:gd name="connsiteY12" fmla="*/ 374014 h 3349565"/>
                <a:gd name="connsiteX13" fmla="*/ 2341675 w 3809482"/>
                <a:gd name="connsiteY13" fmla="*/ 374014 h 3349565"/>
                <a:gd name="connsiteX14" fmla="*/ 2329010 w 3809482"/>
                <a:gd name="connsiteY14" fmla="*/ 458778 h 3349565"/>
                <a:gd name="connsiteX15" fmla="*/ 902047 w 3809482"/>
                <a:gd name="connsiteY15" fmla="*/ 1629216 h 3349565"/>
                <a:gd name="connsiteX16" fmla="*/ 335801 w 3809482"/>
                <a:gd name="connsiteY16" fmla="*/ 1514896 h 3349565"/>
                <a:gd name="connsiteX17" fmla="*/ 273047 w 3809482"/>
                <a:gd name="connsiteY17" fmla="*/ 1484666 h 3349565"/>
                <a:gd name="connsiteX18" fmla="*/ 269027 w 3809482"/>
                <a:gd name="connsiteY18" fmla="*/ 1491628 h 3349565"/>
                <a:gd name="connsiteX19" fmla="*/ 318095 w 3809482"/>
                <a:gd name="connsiteY19" fmla="*/ 1826901 h 3349565"/>
                <a:gd name="connsiteX20" fmla="*/ 3206 w 3809482"/>
                <a:gd name="connsiteY20" fmla="*/ 1952045 h 3349565"/>
                <a:gd name="connsiteX21" fmla="*/ 0 w 3809482"/>
                <a:gd name="connsiteY21" fmla="*/ 1957598 h 3349565"/>
                <a:gd name="connsiteX22" fmla="*/ 25245 w 3809482"/>
                <a:gd name="connsiteY22" fmla="*/ 1971431 h 3349565"/>
                <a:gd name="connsiteX23" fmla="*/ 1197473 w 3809482"/>
                <a:gd name="connsiteY23" fmla="*/ 2152325 h 3349565"/>
                <a:gd name="connsiteX24" fmla="*/ 1312450 w 3809482"/>
                <a:gd name="connsiteY24" fmla="*/ 2127833 h 3349565"/>
                <a:gd name="connsiteX25" fmla="*/ 1233752 w 3809482"/>
                <a:gd name="connsiteY25" fmla="*/ 2215159 h 3349565"/>
                <a:gd name="connsiteX26" fmla="*/ 804298 w 3809482"/>
                <a:gd name="connsiteY26" fmla="*/ 3320786 h 3349565"/>
                <a:gd name="connsiteX27" fmla="*/ 803654 w 3809482"/>
                <a:gd name="connsiteY27" fmla="*/ 3349565 h 3349565"/>
                <a:gd name="connsiteX28" fmla="*/ 810066 w 3809482"/>
                <a:gd name="connsiteY28" fmla="*/ 3349565 h 3349565"/>
                <a:gd name="connsiteX29" fmla="*/ 1075889 w 3809482"/>
                <a:gd name="connsiteY29" fmla="*/ 3139436 h 3349565"/>
                <a:gd name="connsiteX30" fmla="*/ 1341709 w 3809482"/>
                <a:gd name="connsiteY30" fmla="*/ 3349565 h 3349565"/>
                <a:gd name="connsiteX31" fmla="*/ 1349749 w 3809482"/>
                <a:gd name="connsiteY31" fmla="*/ 3349565 h 3349565"/>
                <a:gd name="connsiteX32" fmla="*/ 1354945 w 3809482"/>
                <a:gd name="connsiteY32" fmla="*/ 3280104 h 3349565"/>
                <a:gd name="connsiteX33" fmla="*/ 1539065 w 3809482"/>
                <a:gd name="connsiteY33" fmla="*/ 2732560 h 3349565"/>
                <a:gd name="connsiteX34" fmla="*/ 3266174 w 3809482"/>
                <a:gd name="connsiteY34" fmla="*/ 2081992 h 3349565"/>
                <a:gd name="connsiteX35" fmla="*/ 3345914 w 3809482"/>
                <a:gd name="connsiteY35" fmla="*/ 2113405 h 3349565"/>
                <a:gd name="connsiteX36" fmla="*/ 3249004 w 3809482"/>
                <a:gd name="connsiteY36" fmla="*/ 2281258 h 3349565"/>
                <a:gd name="connsiteX37" fmla="*/ 3809482 w 3809482"/>
                <a:gd name="connsiteY37" fmla="*/ 2058511 h 334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09482" h="3349565">
                  <a:moveTo>
                    <a:pt x="3722147" y="1461751"/>
                  </a:moveTo>
                  <a:lnTo>
                    <a:pt x="3619439" y="1639645"/>
                  </a:lnTo>
                  <a:lnTo>
                    <a:pt x="3453909" y="1570990"/>
                  </a:lnTo>
                  <a:cubicBezTo>
                    <a:pt x="3227167" y="1492475"/>
                    <a:pt x="2986912" y="1454739"/>
                    <a:pt x="2745210" y="1461017"/>
                  </a:cubicBezTo>
                  <a:cubicBezTo>
                    <a:pt x="2664642" y="1463110"/>
                    <a:pt x="2583913" y="1470093"/>
                    <a:pt x="2503471" y="1482086"/>
                  </a:cubicBezTo>
                  <a:lnTo>
                    <a:pt x="2388497" y="1506577"/>
                  </a:lnTo>
                  <a:lnTo>
                    <a:pt x="2467193" y="1419253"/>
                  </a:lnTo>
                  <a:cubicBezTo>
                    <a:pt x="2517800" y="1355584"/>
                    <a:pt x="2564212" y="1289162"/>
                    <a:pt x="2606308" y="1220435"/>
                  </a:cubicBezTo>
                  <a:cubicBezTo>
                    <a:pt x="2732597" y="1014253"/>
                    <a:pt x="2820044" y="787318"/>
                    <a:pt x="2865418" y="551696"/>
                  </a:cubicBezTo>
                  <a:lnTo>
                    <a:pt x="2888726" y="374014"/>
                  </a:lnTo>
                  <a:lnTo>
                    <a:pt x="3094142" y="374015"/>
                  </a:lnTo>
                  <a:lnTo>
                    <a:pt x="2620999" y="0"/>
                  </a:lnTo>
                  <a:lnTo>
                    <a:pt x="2147856" y="374014"/>
                  </a:lnTo>
                  <a:lnTo>
                    <a:pt x="2341675" y="374014"/>
                  </a:lnTo>
                  <a:lnTo>
                    <a:pt x="2329010" y="458778"/>
                  </a:lnTo>
                  <a:cubicBezTo>
                    <a:pt x="2196807" y="1126099"/>
                    <a:pt x="1608182" y="1629216"/>
                    <a:pt x="902047" y="1629216"/>
                  </a:cubicBezTo>
                  <a:cubicBezTo>
                    <a:pt x="701191" y="1629216"/>
                    <a:pt x="509843" y="1588510"/>
                    <a:pt x="335801" y="1514896"/>
                  </a:cubicBezTo>
                  <a:lnTo>
                    <a:pt x="273047" y="1484666"/>
                  </a:lnTo>
                  <a:lnTo>
                    <a:pt x="269027" y="1491628"/>
                  </a:lnTo>
                  <a:lnTo>
                    <a:pt x="318095" y="1826901"/>
                  </a:lnTo>
                  <a:lnTo>
                    <a:pt x="3206" y="1952045"/>
                  </a:lnTo>
                  <a:lnTo>
                    <a:pt x="0" y="1957598"/>
                  </a:lnTo>
                  <a:lnTo>
                    <a:pt x="25245" y="1971431"/>
                  </a:lnTo>
                  <a:cubicBezTo>
                    <a:pt x="385898" y="2147002"/>
                    <a:pt x="795260" y="2212290"/>
                    <a:pt x="1197473" y="2152325"/>
                  </a:cubicBezTo>
                  <a:lnTo>
                    <a:pt x="1312450" y="2127833"/>
                  </a:lnTo>
                  <a:lnTo>
                    <a:pt x="1233752" y="2215159"/>
                  </a:lnTo>
                  <a:cubicBezTo>
                    <a:pt x="980715" y="2533503"/>
                    <a:pt x="832574" y="2920665"/>
                    <a:pt x="804298" y="3320786"/>
                  </a:cubicBezTo>
                  <a:lnTo>
                    <a:pt x="803654" y="3349565"/>
                  </a:lnTo>
                  <a:lnTo>
                    <a:pt x="810066" y="3349565"/>
                  </a:lnTo>
                  <a:lnTo>
                    <a:pt x="1075889" y="3139436"/>
                  </a:lnTo>
                  <a:lnTo>
                    <a:pt x="1341709" y="3349565"/>
                  </a:lnTo>
                  <a:lnTo>
                    <a:pt x="1349749" y="3349565"/>
                  </a:lnTo>
                  <a:lnTo>
                    <a:pt x="1354945" y="3280104"/>
                  </a:lnTo>
                  <a:cubicBezTo>
                    <a:pt x="1378215" y="3092572"/>
                    <a:pt x="1438637" y="2906507"/>
                    <a:pt x="1539065" y="2732560"/>
                  </a:cubicBezTo>
                  <a:cubicBezTo>
                    <a:pt x="1892132" y="2121030"/>
                    <a:pt x="2622156" y="1862823"/>
                    <a:pt x="3266174" y="2081992"/>
                  </a:cubicBezTo>
                  <a:lnTo>
                    <a:pt x="3345914" y="2113405"/>
                  </a:lnTo>
                  <a:lnTo>
                    <a:pt x="3249004" y="2281258"/>
                  </a:lnTo>
                  <a:lnTo>
                    <a:pt x="3809482" y="2058511"/>
                  </a:lnTo>
                  <a:close/>
                </a:path>
              </a:pathLst>
            </a:custGeom>
            <a:solidFill>
              <a:schemeClr val="tx1"/>
            </a:solidFill>
            <a:ln w="9525" cap="flat" cmpd="sng" algn="ctr">
              <a:noFill/>
              <a:prstDash val="solid"/>
              <a:round/>
              <a:headEnd type="none" w="med" len="med"/>
              <a:tailEnd type="none" w="med" len="med"/>
            </a:ln>
            <a:effectLst/>
          </p:spPr>
          <p:txBody>
            <a:bodyPr vert="horz" wrap="square" lIns="91404" tIns="91404" rIns="91404" bIns="91404" numCol="1" rtlCol="0" anchor="ctr" anchorCtr="0" compatLnSpc="1">
              <a:prstTxWarp prst="textNoShape">
                <a:avLst/>
              </a:prstTxWarp>
              <a:noAutofit/>
            </a:bodyPr>
            <a:lstStyle/>
            <a:p>
              <a:pPr algn="ctr" defTabSz="888644" fontAlgn="base">
                <a:defRPr/>
              </a:pPr>
              <a:endParaRPr lang="en-US" sz="1400"/>
            </a:p>
          </p:txBody>
        </p:sp>
        <p:sp>
          <p:nvSpPr>
            <p:cNvPr id="9" name="Freeform: Shape 5">
              <a:extLst>
                <a:ext uri="{FF2B5EF4-FFF2-40B4-BE49-F238E27FC236}">
                  <a16:creationId xmlns:a16="http://schemas.microsoft.com/office/drawing/2014/main" id="{8553A86F-FDBD-4EDB-B3BC-FEDB3878ABEB}"/>
                </a:ext>
              </a:extLst>
            </p:cNvPr>
            <p:cNvSpPr/>
            <p:nvPr/>
          </p:nvSpPr>
          <p:spPr bwMode="auto">
            <a:xfrm rot="3600000" flipH="1">
              <a:off x="5977304" y="2525957"/>
              <a:ext cx="3589333" cy="3398347"/>
            </a:xfrm>
            <a:custGeom>
              <a:avLst/>
              <a:gdLst>
                <a:gd name="connsiteX0" fmla="*/ 2140480 w 4393666"/>
                <a:gd name="connsiteY0" fmla="*/ 740 h 4159882"/>
                <a:gd name="connsiteX1" fmla="*/ 4104071 w 4393666"/>
                <a:gd name="connsiteY1" fmla="*/ 1099951 h 4159882"/>
                <a:gd name="connsiteX2" fmla="*/ 4382410 w 4393666"/>
                <a:gd name="connsiteY2" fmla="*/ 1927693 h 4159882"/>
                <a:gd name="connsiteX3" fmla="*/ 4393666 w 4393666"/>
                <a:gd name="connsiteY3" fmla="*/ 2078143 h 4159882"/>
                <a:gd name="connsiteX4" fmla="*/ 4389232 w 4393666"/>
                <a:gd name="connsiteY4" fmla="*/ 2078143 h 4159882"/>
                <a:gd name="connsiteX5" fmla="*/ 4095144 w 4393666"/>
                <a:gd name="connsiteY5" fmla="*/ 1845670 h 4159882"/>
                <a:gd name="connsiteX6" fmla="*/ 3801057 w 4393666"/>
                <a:gd name="connsiteY6" fmla="*/ 2078143 h 4159882"/>
                <a:gd name="connsiteX7" fmla="*/ 3793605 w 4393666"/>
                <a:gd name="connsiteY7" fmla="*/ 2078143 h 4159882"/>
                <a:gd name="connsiteX8" fmla="*/ 3791474 w 4393666"/>
                <a:gd name="connsiteY8" fmla="*/ 2035924 h 4159882"/>
                <a:gd name="connsiteX9" fmla="*/ 2199534 w 4393666"/>
                <a:gd name="connsiteY9" fmla="*/ 599335 h 4159882"/>
                <a:gd name="connsiteX10" fmla="*/ 599333 w 4393666"/>
                <a:gd name="connsiteY10" fmla="*/ 2199535 h 4159882"/>
                <a:gd name="connsiteX11" fmla="*/ 1181657 w 4393666"/>
                <a:gd name="connsiteY11" fmla="*/ 3434327 h 4159882"/>
                <a:gd name="connsiteX12" fmla="*/ 1210825 w 4393666"/>
                <a:gd name="connsiteY12" fmla="*/ 3456138 h 4159882"/>
                <a:gd name="connsiteX13" fmla="*/ 1324975 w 4393666"/>
                <a:gd name="connsiteY13" fmla="*/ 3258424 h 4159882"/>
                <a:gd name="connsiteX14" fmla="*/ 1421044 w 4393666"/>
                <a:gd name="connsiteY14" fmla="*/ 3914861 h 4159882"/>
                <a:gd name="connsiteX15" fmla="*/ 804518 w 4393666"/>
                <a:gd name="connsiteY15" fmla="*/ 4159882 h 4159882"/>
                <a:gd name="connsiteX16" fmla="*/ 909048 w 4393666"/>
                <a:gd name="connsiteY16" fmla="*/ 3978831 h 4159882"/>
                <a:gd name="connsiteX17" fmla="*/ 872675 w 4393666"/>
                <a:gd name="connsiteY17" fmla="*/ 3954040 h 4159882"/>
                <a:gd name="connsiteX18" fmla="*/ 294999 w 4393666"/>
                <a:gd name="connsiteY18" fmla="*/ 3299120 h 4159882"/>
                <a:gd name="connsiteX19" fmla="*/ 1099951 w 4393666"/>
                <a:gd name="connsiteY19" fmla="*/ 295000 h 4159882"/>
                <a:gd name="connsiteX20" fmla="*/ 2140480 w 4393666"/>
                <a:gd name="connsiteY20" fmla="*/ 740 h 41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3666" h="4159882">
                  <a:moveTo>
                    <a:pt x="2140480" y="740"/>
                  </a:moveTo>
                  <a:cubicBezTo>
                    <a:pt x="2920374" y="-19516"/>
                    <a:pt x="3686563" y="376807"/>
                    <a:pt x="4104071" y="1099951"/>
                  </a:cubicBezTo>
                  <a:cubicBezTo>
                    <a:pt x="4255892" y="1362914"/>
                    <a:pt x="4347233" y="1644196"/>
                    <a:pt x="4382410" y="1927693"/>
                  </a:cubicBezTo>
                  <a:lnTo>
                    <a:pt x="4393666" y="2078143"/>
                  </a:lnTo>
                  <a:lnTo>
                    <a:pt x="4389232" y="2078143"/>
                  </a:lnTo>
                  <a:lnTo>
                    <a:pt x="4095144" y="1845670"/>
                  </a:lnTo>
                  <a:lnTo>
                    <a:pt x="3801057" y="2078143"/>
                  </a:lnTo>
                  <a:lnTo>
                    <a:pt x="3793605" y="2078143"/>
                  </a:lnTo>
                  <a:lnTo>
                    <a:pt x="3791474" y="2035924"/>
                  </a:lnTo>
                  <a:cubicBezTo>
                    <a:pt x="3709528" y="1229013"/>
                    <a:pt x="3028065" y="599335"/>
                    <a:pt x="2199534" y="599335"/>
                  </a:cubicBezTo>
                  <a:cubicBezTo>
                    <a:pt x="1315767" y="599335"/>
                    <a:pt x="599333" y="1315769"/>
                    <a:pt x="599333" y="2199535"/>
                  </a:cubicBezTo>
                  <a:cubicBezTo>
                    <a:pt x="599333" y="2696654"/>
                    <a:pt x="826017" y="3140828"/>
                    <a:pt x="1181657" y="3434327"/>
                  </a:cubicBezTo>
                  <a:lnTo>
                    <a:pt x="1210825" y="3456138"/>
                  </a:lnTo>
                  <a:lnTo>
                    <a:pt x="1324975" y="3258424"/>
                  </a:lnTo>
                  <a:lnTo>
                    <a:pt x="1421044" y="3914861"/>
                  </a:lnTo>
                  <a:lnTo>
                    <a:pt x="804518" y="4159882"/>
                  </a:lnTo>
                  <a:lnTo>
                    <a:pt x="909048" y="3978831"/>
                  </a:lnTo>
                  <a:lnTo>
                    <a:pt x="872675" y="3954040"/>
                  </a:lnTo>
                  <a:cubicBezTo>
                    <a:pt x="644748" y="3781827"/>
                    <a:pt x="446820" y="3562081"/>
                    <a:pt x="294999" y="3299120"/>
                  </a:cubicBezTo>
                  <a:cubicBezTo>
                    <a:pt x="-312283" y="2247273"/>
                    <a:pt x="48105" y="902283"/>
                    <a:pt x="1099951" y="295000"/>
                  </a:cubicBezTo>
                  <a:cubicBezTo>
                    <a:pt x="1428653" y="105224"/>
                    <a:pt x="1785982" y="9947"/>
                    <a:pt x="2140480" y="740"/>
                  </a:cubicBezTo>
                  <a:close/>
                </a:path>
              </a:pathLst>
            </a:custGeom>
            <a:solidFill>
              <a:schemeClr val="tx2">
                <a:lumMod val="60000"/>
                <a:lumOff val="40000"/>
              </a:schemeClr>
            </a:solidFill>
            <a:ln w="9525" cap="flat" cmpd="sng" algn="ctr">
              <a:noFill/>
              <a:prstDash val="solid"/>
              <a:round/>
              <a:headEnd type="none" w="med" len="med"/>
              <a:tailEnd type="none" w="med" len="med"/>
            </a:ln>
            <a:effectLst/>
          </p:spPr>
          <p:txBody>
            <a:bodyPr vert="horz" wrap="square" lIns="91404" tIns="91404" rIns="91404" bIns="91404" numCol="1" rtlCol="0" anchor="ctr" anchorCtr="0" compatLnSpc="1">
              <a:prstTxWarp prst="textNoShape">
                <a:avLst/>
              </a:prstTxWarp>
              <a:noAutofit/>
            </a:bodyPr>
            <a:lstStyle/>
            <a:p>
              <a:pPr algn="ctr" defTabSz="888644" fontAlgn="base">
                <a:defRPr/>
              </a:pPr>
              <a:endParaRPr lang="en-US" sz="1400"/>
            </a:p>
          </p:txBody>
        </p:sp>
        <p:sp>
          <p:nvSpPr>
            <p:cNvPr id="10" name="TextBox 9">
              <a:extLst>
                <a:ext uri="{FF2B5EF4-FFF2-40B4-BE49-F238E27FC236}">
                  <a16:creationId xmlns:a16="http://schemas.microsoft.com/office/drawing/2014/main" id="{1C13B326-5F5E-4179-A5CE-3E12F3F1EEDA}"/>
                </a:ext>
              </a:extLst>
            </p:cNvPr>
            <p:cNvSpPr txBox="1"/>
            <p:nvPr/>
          </p:nvSpPr>
          <p:spPr>
            <a:xfrm>
              <a:off x="6152050" y="4047765"/>
              <a:ext cx="3239833" cy="430106"/>
            </a:xfrm>
            <a:prstGeom prst="rect">
              <a:avLst/>
            </a:prstGeom>
            <a:noFill/>
          </p:spPr>
          <p:txBody>
            <a:bodyPr wrap="square" lIns="91416" tIns="91416" rIns="91416" bIns="91416" rtlCol="0" anchor="ctr" anchorCtr="0">
              <a:noAutofit/>
            </a:bodyPr>
            <a:lstStyle/>
            <a:p>
              <a:pPr algn="ctr">
                <a:spcBef>
                  <a:spcPts val="200"/>
                </a:spcBef>
                <a:defRPr/>
              </a:pPr>
              <a:r>
                <a:rPr lang="en-US" sz="1600" b="1">
                  <a:latin typeface="Segoe UI Semibold" panose="020B0702040204020203" pitchFamily="34" charset="0"/>
                  <a:cs typeface="Segoe UI Semibold" panose="020B0702040204020203" pitchFamily="34" charset="0"/>
                </a:rPr>
                <a:t>Businesses</a:t>
              </a:r>
            </a:p>
          </p:txBody>
        </p:sp>
        <p:sp>
          <p:nvSpPr>
            <p:cNvPr id="11" name="TextBox 10">
              <a:extLst>
                <a:ext uri="{FF2B5EF4-FFF2-40B4-BE49-F238E27FC236}">
                  <a16:creationId xmlns:a16="http://schemas.microsoft.com/office/drawing/2014/main" id="{BBADC03A-8CC9-4DEA-91A3-2084A35F8736}"/>
                </a:ext>
              </a:extLst>
            </p:cNvPr>
            <p:cNvSpPr txBox="1"/>
            <p:nvPr/>
          </p:nvSpPr>
          <p:spPr>
            <a:xfrm>
              <a:off x="3237975" y="3849663"/>
              <a:ext cx="2115696" cy="775496"/>
            </a:xfrm>
            <a:prstGeom prst="rect">
              <a:avLst/>
            </a:prstGeom>
            <a:noFill/>
          </p:spPr>
          <p:txBody>
            <a:bodyPr wrap="square" lIns="91416" tIns="91416" rIns="91416" bIns="91416" rtlCol="0" anchor="ctr" anchorCtr="0">
              <a:noAutofit/>
            </a:bodyPr>
            <a:lstStyle/>
            <a:p>
              <a:pPr algn="ctr">
                <a:spcBef>
                  <a:spcPts val="200"/>
                </a:spcBef>
                <a:defRPr/>
              </a:pPr>
              <a:r>
                <a:rPr lang="en-US" sz="1600" b="1">
                  <a:latin typeface="Segoe UI Semibold" panose="020B0702040204020203" pitchFamily="34" charset="0"/>
                  <a:cs typeface="Segoe UI Semibold" panose="020B0702040204020203" pitchFamily="34" charset="0"/>
                </a:rPr>
                <a:t>Products </a:t>
              </a:r>
            </a:p>
            <a:p>
              <a:pPr algn="ctr">
                <a:spcBef>
                  <a:spcPts val="200"/>
                </a:spcBef>
                <a:defRPr/>
              </a:pPr>
              <a:r>
                <a:rPr lang="en-US" sz="1600" b="1">
                  <a:latin typeface="Segoe UI Semibold" panose="020B0702040204020203" pitchFamily="34" charset="0"/>
                  <a:cs typeface="Segoe UI Semibold" panose="020B0702040204020203" pitchFamily="34" charset="0"/>
                </a:rPr>
                <a:t>&amp; Assets</a:t>
              </a:r>
            </a:p>
          </p:txBody>
        </p:sp>
      </p:grpSp>
      <p:sp>
        <p:nvSpPr>
          <p:cNvPr id="13" name="TextBox 12">
            <a:extLst>
              <a:ext uri="{FF2B5EF4-FFF2-40B4-BE49-F238E27FC236}">
                <a16:creationId xmlns:a16="http://schemas.microsoft.com/office/drawing/2014/main" id="{AA75FDF2-73B8-476A-BE85-4CDD0359A375}"/>
              </a:ext>
            </a:extLst>
          </p:cNvPr>
          <p:cNvSpPr txBox="1"/>
          <p:nvPr/>
        </p:nvSpPr>
        <p:spPr>
          <a:xfrm>
            <a:off x="7614886" y="1894035"/>
            <a:ext cx="2879101" cy="399877"/>
          </a:xfrm>
          <a:prstGeom prst="rect">
            <a:avLst/>
          </a:prstGeom>
          <a:noFill/>
        </p:spPr>
        <p:txBody>
          <a:bodyPr wrap="square" rtlCol="0">
            <a:spAutoFit/>
          </a:bodyPr>
          <a:lstStyle/>
          <a:p>
            <a:pPr algn="ctr">
              <a:spcBef>
                <a:spcPts val="200"/>
              </a:spcBef>
              <a:defRPr/>
            </a:pPr>
            <a:r>
              <a:rPr lang="en-US" sz="1999">
                <a:latin typeface="Segoe UI Semibold" panose="020B0702040204020203" pitchFamily="34" charset="0"/>
                <a:cs typeface="Segoe UI Semibold" panose="020B0702040204020203" pitchFamily="34" charset="0"/>
              </a:rPr>
              <a:t>Digital Feedback Loop</a:t>
            </a:r>
          </a:p>
        </p:txBody>
      </p:sp>
      <p:sp>
        <p:nvSpPr>
          <p:cNvPr id="15" name="Freeform: Shape 3">
            <a:extLst>
              <a:ext uri="{FF2B5EF4-FFF2-40B4-BE49-F238E27FC236}">
                <a16:creationId xmlns:a16="http://schemas.microsoft.com/office/drawing/2014/main" id="{FD161D03-3F13-48AB-A2C1-701E2D85B6E7}"/>
              </a:ext>
            </a:extLst>
          </p:cNvPr>
          <p:cNvSpPr/>
          <p:nvPr/>
        </p:nvSpPr>
        <p:spPr bwMode="auto">
          <a:xfrm rot="18000000">
            <a:off x="6533335" y="2483236"/>
            <a:ext cx="2531238" cy="2396549"/>
          </a:xfrm>
          <a:custGeom>
            <a:avLst/>
            <a:gdLst>
              <a:gd name="connsiteX0" fmla="*/ 2140480 w 4393666"/>
              <a:gd name="connsiteY0" fmla="*/ 740 h 4159882"/>
              <a:gd name="connsiteX1" fmla="*/ 4104071 w 4393666"/>
              <a:gd name="connsiteY1" fmla="*/ 1099951 h 4159882"/>
              <a:gd name="connsiteX2" fmla="*/ 4382410 w 4393666"/>
              <a:gd name="connsiteY2" fmla="*/ 1927693 h 4159882"/>
              <a:gd name="connsiteX3" fmla="*/ 4393666 w 4393666"/>
              <a:gd name="connsiteY3" fmla="*/ 2078143 h 4159882"/>
              <a:gd name="connsiteX4" fmla="*/ 4389232 w 4393666"/>
              <a:gd name="connsiteY4" fmla="*/ 2078143 h 4159882"/>
              <a:gd name="connsiteX5" fmla="*/ 4095144 w 4393666"/>
              <a:gd name="connsiteY5" fmla="*/ 1845670 h 4159882"/>
              <a:gd name="connsiteX6" fmla="*/ 3801057 w 4393666"/>
              <a:gd name="connsiteY6" fmla="*/ 2078143 h 4159882"/>
              <a:gd name="connsiteX7" fmla="*/ 3793605 w 4393666"/>
              <a:gd name="connsiteY7" fmla="*/ 2078143 h 4159882"/>
              <a:gd name="connsiteX8" fmla="*/ 3791474 w 4393666"/>
              <a:gd name="connsiteY8" fmla="*/ 2035924 h 4159882"/>
              <a:gd name="connsiteX9" fmla="*/ 2199534 w 4393666"/>
              <a:gd name="connsiteY9" fmla="*/ 599335 h 4159882"/>
              <a:gd name="connsiteX10" fmla="*/ 599333 w 4393666"/>
              <a:gd name="connsiteY10" fmla="*/ 2199535 h 4159882"/>
              <a:gd name="connsiteX11" fmla="*/ 1181657 w 4393666"/>
              <a:gd name="connsiteY11" fmla="*/ 3434327 h 4159882"/>
              <a:gd name="connsiteX12" fmla="*/ 1210825 w 4393666"/>
              <a:gd name="connsiteY12" fmla="*/ 3456138 h 4159882"/>
              <a:gd name="connsiteX13" fmla="*/ 1324975 w 4393666"/>
              <a:gd name="connsiteY13" fmla="*/ 3258424 h 4159882"/>
              <a:gd name="connsiteX14" fmla="*/ 1421044 w 4393666"/>
              <a:gd name="connsiteY14" fmla="*/ 3914861 h 4159882"/>
              <a:gd name="connsiteX15" fmla="*/ 804518 w 4393666"/>
              <a:gd name="connsiteY15" fmla="*/ 4159882 h 4159882"/>
              <a:gd name="connsiteX16" fmla="*/ 909048 w 4393666"/>
              <a:gd name="connsiteY16" fmla="*/ 3978831 h 4159882"/>
              <a:gd name="connsiteX17" fmla="*/ 872675 w 4393666"/>
              <a:gd name="connsiteY17" fmla="*/ 3954040 h 4159882"/>
              <a:gd name="connsiteX18" fmla="*/ 294999 w 4393666"/>
              <a:gd name="connsiteY18" fmla="*/ 3299120 h 4159882"/>
              <a:gd name="connsiteX19" fmla="*/ 1099951 w 4393666"/>
              <a:gd name="connsiteY19" fmla="*/ 295000 h 4159882"/>
              <a:gd name="connsiteX20" fmla="*/ 2140480 w 4393666"/>
              <a:gd name="connsiteY20" fmla="*/ 740 h 41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3666" h="4159882">
                <a:moveTo>
                  <a:pt x="2140480" y="740"/>
                </a:moveTo>
                <a:cubicBezTo>
                  <a:pt x="2920374" y="-19516"/>
                  <a:pt x="3686563" y="376807"/>
                  <a:pt x="4104071" y="1099951"/>
                </a:cubicBezTo>
                <a:cubicBezTo>
                  <a:pt x="4255892" y="1362914"/>
                  <a:pt x="4347233" y="1644196"/>
                  <a:pt x="4382410" y="1927693"/>
                </a:cubicBezTo>
                <a:lnTo>
                  <a:pt x="4393666" y="2078143"/>
                </a:lnTo>
                <a:lnTo>
                  <a:pt x="4389232" y="2078143"/>
                </a:lnTo>
                <a:lnTo>
                  <a:pt x="4095144" y="1845670"/>
                </a:lnTo>
                <a:lnTo>
                  <a:pt x="3801057" y="2078143"/>
                </a:lnTo>
                <a:lnTo>
                  <a:pt x="3793605" y="2078143"/>
                </a:lnTo>
                <a:lnTo>
                  <a:pt x="3791474" y="2035924"/>
                </a:lnTo>
                <a:cubicBezTo>
                  <a:pt x="3709528" y="1229013"/>
                  <a:pt x="3028065" y="599335"/>
                  <a:pt x="2199534" y="599335"/>
                </a:cubicBezTo>
                <a:cubicBezTo>
                  <a:pt x="1315767" y="599335"/>
                  <a:pt x="599333" y="1315769"/>
                  <a:pt x="599333" y="2199535"/>
                </a:cubicBezTo>
                <a:cubicBezTo>
                  <a:pt x="599333" y="2696654"/>
                  <a:pt x="826017" y="3140828"/>
                  <a:pt x="1181657" y="3434327"/>
                </a:cubicBezTo>
                <a:lnTo>
                  <a:pt x="1210825" y="3456138"/>
                </a:lnTo>
                <a:lnTo>
                  <a:pt x="1324975" y="3258424"/>
                </a:lnTo>
                <a:lnTo>
                  <a:pt x="1421044" y="3914861"/>
                </a:lnTo>
                <a:lnTo>
                  <a:pt x="804518" y="4159882"/>
                </a:lnTo>
                <a:lnTo>
                  <a:pt x="909048" y="3978831"/>
                </a:lnTo>
                <a:lnTo>
                  <a:pt x="872675" y="3954040"/>
                </a:lnTo>
                <a:cubicBezTo>
                  <a:pt x="644748" y="3781827"/>
                  <a:pt x="446820" y="3562081"/>
                  <a:pt x="294999" y="3299120"/>
                </a:cubicBezTo>
                <a:cubicBezTo>
                  <a:pt x="-312283" y="2247273"/>
                  <a:pt x="48105" y="902283"/>
                  <a:pt x="1099951" y="295000"/>
                </a:cubicBezTo>
                <a:cubicBezTo>
                  <a:pt x="1428653" y="105224"/>
                  <a:pt x="1785982" y="9947"/>
                  <a:pt x="2140480" y="740"/>
                </a:cubicBezTo>
                <a:close/>
              </a:path>
            </a:pathLst>
          </a:custGeom>
          <a:solidFill>
            <a:srgbClr val="0078D4"/>
          </a:solidFill>
          <a:ln w="9525" cap="flat" cmpd="sng" algn="ctr">
            <a:noFill/>
            <a:prstDash val="solid"/>
            <a:round/>
            <a:headEnd type="none" w="med" len="med"/>
            <a:tailEnd type="none" w="med" len="med"/>
          </a:ln>
          <a:effectLst/>
        </p:spPr>
        <p:txBody>
          <a:bodyPr vert="horz" wrap="square" lIns="91404" tIns="91404" rIns="91404" bIns="91404" numCol="1" rtlCol="0" anchor="ctr" anchorCtr="0" compatLnSpc="1">
            <a:prstTxWarp prst="textNoShape">
              <a:avLst/>
            </a:prstTxWarp>
            <a:noAutofit/>
          </a:bodyPr>
          <a:lstStyle/>
          <a:p>
            <a:pPr algn="ctr" defTabSz="888644" fontAlgn="base">
              <a:defRPr/>
            </a:pPr>
            <a:endParaRPr lang="en-US" sz="1400">
              <a:highlight>
                <a:srgbClr val="FFFF00"/>
              </a:highlight>
            </a:endParaRPr>
          </a:p>
        </p:txBody>
      </p:sp>
      <p:sp>
        <p:nvSpPr>
          <p:cNvPr id="16" name="Freeform: Shape 5">
            <a:extLst>
              <a:ext uri="{FF2B5EF4-FFF2-40B4-BE49-F238E27FC236}">
                <a16:creationId xmlns:a16="http://schemas.microsoft.com/office/drawing/2014/main" id="{6C16A7E5-F2D0-479E-BF62-E691E2667AA5}"/>
              </a:ext>
            </a:extLst>
          </p:cNvPr>
          <p:cNvSpPr/>
          <p:nvPr/>
        </p:nvSpPr>
        <p:spPr bwMode="auto">
          <a:xfrm rot="3600000" flipH="1">
            <a:off x="9051778" y="2474575"/>
            <a:ext cx="2531237" cy="2396550"/>
          </a:xfrm>
          <a:custGeom>
            <a:avLst/>
            <a:gdLst>
              <a:gd name="connsiteX0" fmla="*/ 2140480 w 4393666"/>
              <a:gd name="connsiteY0" fmla="*/ 740 h 4159882"/>
              <a:gd name="connsiteX1" fmla="*/ 4104071 w 4393666"/>
              <a:gd name="connsiteY1" fmla="*/ 1099951 h 4159882"/>
              <a:gd name="connsiteX2" fmla="*/ 4382410 w 4393666"/>
              <a:gd name="connsiteY2" fmla="*/ 1927693 h 4159882"/>
              <a:gd name="connsiteX3" fmla="*/ 4393666 w 4393666"/>
              <a:gd name="connsiteY3" fmla="*/ 2078143 h 4159882"/>
              <a:gd name="connsiteX4" fmla="*/ 4389232 w 4393666"/>
              <a:gd name="connsiteY4" fmla="*/ 2078143 h 4159882"/>
              <a:gd name="connsiteX5" fmla="*/ 4095144 w 4393666"/>
              <a:gd name="connsiteY5" fmla="*/ 1845670 h 4159882"/>
              <a:gd name="connsiteX6" fmla="*/ 3801057 w 4393666"/>
              <a:gd name="connsiteY6" fmla="*/ 2078143 h 4159882"/>
              <a:gd name="connsiteX7" fmla="*/ 3793605 w 4393666"/>
              <a:gd name="connsiteY7" fmla="*/ 2078143 h 4159882"/>
              <a:gd name="connsiteX8" fmla="*/ 3791474 w 4393666"/>
              <a:gd name="connsiteY8" fmla="*/ 2035924 h 4159882"/>
              <a:gd name="connsiteX9" fmla="*/ 2199534 w 4393666"/>
              <a:gd name="connsiteY9" fmla="*/ 599335 h 4159882"/>
              <a:gd name="connsiteX10" fmla="*/ 599333 w 4393666"/>
              <a:gd name="connsiteY10" fmla="*/ 2199535 h 4159882"/>
              <a:gd name="connsiteX11" fmla="*/ 1181657 w 4393666"/>
              <a:gd name="connsiteY11" fmla="*/ 3434327 h 4159882"/>
              <a:gd name="connsiteX12" fmla="*/ 1210825 w 4393666"/>
              <a:gd name="connsiteY12" fmla="*/ 3456138 h 4159882"/>
              <a:gd name="connsiteX13" fmla="*/ 1324975 w 4393666"/>
              <a:gd name="connsiteY13" fmla="*/ 3258424 h 4159882"/>
              <a:gd name="connsiteX14" fmla="*/ 1421044 w 4393666"/>
              <a:gd name="connsiteY14" fmla="*/ 3914861 h 4159882"/>
              <a:gd name="connsiteX15" fmla="*/ 804518 w 4393666"/>
              <a:gd name="connsiteY15" fmla="*/ 4159882 h 4159882"/>
              <a:gd name="connsiteX16" fmla="*/ 909048 w 4393666"/>
              <a:gd name="connsiteY16" fmla="*/ 3978831 h 4159882"/>
              <a:gd name="connsiteX17" fmla="*/ 872675 w 4393666"/>
              <a:gd name="connsiteY17" fmla="*/ 3954040 h 4159882"/>
              <a:gd name="connsiteX18" fmla="*/ 294999 w 4393666"/>
              <a:gd name="connsiteY18" fmla="*/ 3299120 h 4159882"/>
              <a:gd name="connsiteX19" fmla="*/ 1099951 w 4393666"/>
              <a:gd name="connsiteY19" fmla="*/ 295000 h 4159882"/>
              <a:gd name="connsiteX20" fmla="*/ 2140480 w 4393666"/>
              <a:gd name="connsiteY20" fmla="*/ 740 h 41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93666" h="4159882">
                <a:moveTo>
                  <a:pt x="2140480" y="740"/>
                </a:moveTo>
                <a:cubicBezTo>
                  <a:pt x="2920374" y="-19516"/>
                  <a:pt x="3686563" y="376807"/>
                  <a:pt x="4104071" y="1099951"/>
                </a:cubicBezTo>
                <a:cubicBezTo>
                  <a:pt x="4255892" y="1362914"/>
                  <a:pt x="4347233" y="1644196"/>
                  <a:pt x="4382410" y="1927693"/>
                </a:cubicBezTo>
                <a:lnTo>
                  <a:pt x="4393666" y="2078143"/>
                </a:lnTo>
                <a:lnTo>
                  <a:pt x="4389232" y="2078143"/>
                </a:lnTo>
                <a:lnTo>
                  <a:pt x="4095144" y="1845670"/>
                </a:lnTo>
                <a:lnTo>
                  <a:pt x="3801057" y="2078143"/>
                </a:lnTo>
                <a:lnTo>
                  <a:pt x="3793605" y="2078143"/>
                </a:lnTo>
                <a:lnTo>
                  <a:pt x="3791474" y="2035924"/>
                </a:lnTo>
                <a:cubicBezTo>
                  <a:pt x="3709528" y="1229013"/>
                  <a:pt x="3028065" y="599335"/>
                  <a:pt x="2199534" y="599335"/>
                </a:cubicBezTo>
                <a:cubicBezTo>
                  <a:pt x="1315767" y="599335"/>
                  <a:pt x="599333" y="1315769"/>
                  <a:pt x="599333" y="2199535"/>
                </a:cubicBezTo>
                <a:cubicBezTo>
                  <a:pt x="599333" y="2696654"/>
                  <a:pt x="826017" y="3140828"/>
                  <a:pt x="1181657" y="3434327"/>
                </a:cubicBezTo>
                <a:lnTo>
                  <a:pt x="1210825" y="3456138"/>
                </a:lnTo>
                <a:lnTo>
                  <a:pt x="1324975" y="3258424"/>
                </a:lnTo>
                <a:lnTo>
                  <a:pt x="1421044" y="3914861"/>
                </a:lnTo>
                <a:lnTo>
                  <a:pt x="804518" y="4159882"/>
                </a:lnTo>
                <a:lnTo>
                  <a:pt x="909048" y="3978831"/>
                </a:lnTo>
                <a:lnTo>
                  <a:pt x="872675" y="3954040"/>
                </a:lnTo>
                <a:cubicBezTo>
                  <a:pt x="644748" y="3781827"/>
                  <a:pt x="446820" y="3562081"/>
                  <a:pt x="294999" y="3299120"/>
                </a:cubicBezTo>
                <a:cubicBezTo>
                  <a:pt x="-312283" y="2247273"/>
                  <a:pt x="48105" y="902283"/>
                  <a:pt x="1099951" y="295000"/>
                </a:cubicBezTo>
                <a:cubicBezTo>
                  <a:pt x="1428653" y="105224"/>
                  <a:pt x="1785982" y="9947"/>
                  <a:pt x="2140480" y="740"/>
                </a:cubicBezTo>
                <a:close/>
              </a:path>
            </a:pathLst>
          </a:custGeom>
          <a:solidFill>
            <a:srgbClr val="0078D4"/>
          </a:solidFill>
          <a:ln w="9525" cap="flat" cmpd="sng" algn="ctr">
            <a:noFill/>
            <a:prstDash val="solid"/>
            <a:round/>
            <a:headEnd type="none" w="med" len="med"/>
            <a:tailEnd type="none" w="med" len="med"/>
          </a:ln>
          <a:effectLst/>
        </p:spPr>
        <p:txBody>
          <a:bodyPr vert="horz" wrap="square" lIns="91404" tIns="91404" rIns="91404" bIns="91404" numCol="1" rtlCol="0" anchor="ctr" anchorCtr="0" compatLnSpc="1">
            <a:prstTxWarp prst="textNoShape">
              <a:avLst/>
            </a:prstTxWarp>
            <a:noAutofit/>
          </a:bodyPr>
          <a:lstStyle/>
          <a:p>
            <a:pPr algn="ctr" defTabSz="888644" fontAlgn="base">
              <a:defRPr/>
            </a:pPr>
            <a:endParaRPr lang="en-US" sz="1400"/>
          </a:p>
        </p:txBody>
      </p:sp>
    </p:spTree>
    <p:extLst>
      <p:ext uri="{BB962C8B-B14F-4D97-AF65-F5344CB8AC3E}">
        <p14:creationId xmlns:p14="http://schemas.microsoft.com/office/powerpoint/2010/main" val="425271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xit" presetSubtype="0" fill="hold" grpId="1" nodeType="with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grpId="2"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xit" presetSubtype="0" fill="hold" grpId="1" nodeType="withEffect">
                                  <p:stCondLst>
                                    <p:cond delay="0"/>
                                  </p:stCondLst>
                                  <p:childTnLst>
                                    <p:animEffect transition="out" filter="fad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animEffect transition="in" filter="fade">
                                      <p:cBhvr>
                                        <p:cTn id="37" dur="500"/>
                                        <p:tgtEl>
                                          <p:spTgt spid="5">
                                            <p:txEl>
                                              <p:pRg st="3" end="3"/>
                                            </p:txEl>
                                          </p:spTgt>
                                        </p:tgtEl>
                                      </p:cBhvr>
                                    </p:animEffect>
                                  </p:childTnLst>
                                </p:cTn>
                              </p:par>
                              <p:par>
                                <p:cTn id="38" presetID="10" presetClass="entr" presetSubtype="0" fill="hold" grpId="2"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xit" presetSubtype="0" fill="hold" grpId="3" nodeType="with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15" grpId="3" animBg="1"/>
      <p:bldP spid="16" grpId="0" animBg="1"/>
      <p:bldP spid="16" grpId="1" animBg="1"/>
      <p:bldP spid="16"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F7CEF-D353-4B50-A3F1-08F52A3EE459}"/>
              </a:ext>
            </a:extLst>
          </p:cNvPr>
          <p:cNvSpPr>
            <a:spLocks noGrp="1"/>
          </p:cNvSpPr>
          <p:nvPr>
            <p:ph type="title"/>
          </p:nvPr>
        </p:nvSpPr>
        <p:spPr/>
        <p:txBody>
          <a:bodyPr/>
          <a:lstStyle/>
          <a:p>
            <a:r>
              <a:rPr lang="en-US"/>
              <a:t>Microsoft’s Perspective on IoT</a:t>
            </a:r>
          </a:p>
        </p:txBody>
      </p:sp>
      <p:sp>
        <p:nvSpPr>
          <p:cNvPr id="4" name="Content Placeholder 3">
            <a:extLst>
              <a:ext uri="{FF2B5EF4-FFF2-40B4-BE49-F238E27FC236}">
                <a16:creationId xmlns:a16="http://schemas.microsoft.com/office/drawing/2014/main" id="{66289630-34C3-4B2E-A733-27B0132DBCB9}"/>
              </a:ext>
            </a:extLst>
          </p:cNvPr>
          <p:cNvSpPr>
            <a:spLocks noGrp="1"/>
          </p:cNvSpPr>
          <p:nvPr>
            <p:ph sz="quarter" idx="10"/>
          </p:nvPr>
        </p:nvSpPr>
        <p:spPr>
          <a:xfrm>
            <a:off x="440722" y="2177956"/>
            <a:ext cx="11307381" cy="442955"/>
          </a:xfrm>
        </p:spPr>
        <p:txBody>
          <a:bodyPr/>
          <a:lstStyle/>
          <a:p>
            <a:pPr marL="0" indent="0" algn="ctr">
              <a:buNone/>
            </a:pPr>
            <a:r>
              <a:rPr lang="en-US" sz="3199">
                <a:cs typeface="Segoe UI" panose="020B0502040204020203" pitchFamily="34" charset="0"/>
              </a:rPr>
              <a:t>IoT is a </a:t>
            </a:r>
            <a:r>
              <a:rPr lang="en-US" sz="3199" i="1">
                <a:cs typeface="Segoe UI" panose="020B0502040204020203" pitchFamily="34" charset="0"/>
              </a:rPr>
              <a:t>massive</a:t>
            </a:r>
            <a:r>
              <a:rPr lang="en-US" sz="3199">
                <a:cs typeface="Segoe UI" panose="020B0502040204020203" pitchFamily="34" charset="0"/>
              </a:rPr>
              <a:t> opportunity for developers</a:t>
            </a:r>
          </a:p>
        </p:txBody>
      </p:sp>
      <p:sp>
        <p:nvSpPr>
          <p:cNvPr id="14" name="Content Placeholder 3">
            <a:extLst>
              <a:ext uri="{FF2B5EF4-FFF2-40B4-BE49-F238E27FC236}">
                <a16:creationId xmlns:a16="http://schemas.microsoft.com/office/drawing/2014/main" id="{DB3A7354-5B32-4675-8AFF-AB15E14FB801}"/>
              </a:ext>
            </a:extLst>
          </p:cNvPr>
          <p:cNvSpPr txBox="1">
            <a:spLocks/>
          </p:cNvSpPr>
          <p:nvPr/>
        </p:nvSpPr>
        <p:spPr>
          <a:xfrm>
            <a:off x="440722" y="3657545"/>
            <a:ext cx="11307381" cy="9846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199">
                <a:latin typeface="Segoe UI" panose="020B0502040204020203" pitchFamily="34" charset="0"/>
                <a:cs typeface="Segoe UI" panose="020B0502040204020203" pitchFamily="34" charset="0"/>
              </a:rPr>
              <a:t>Microsoft is investing 5 billion dollars in IoT over the next 4 years</a:t>
            </a:r>
          </a:p>
        </p:txBody>
      </p:sp>
    </p:spTree>
    <p:extLst>
      <p:ext uri="{BB962C8B-B14F-4D97-AF65-F5344CB8AC3E}">
        <p14:creationId xmlns:p14="http://schemas.microsoft.com/office/powerpoint/2010/main" val="219461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380"/>
            <a:ext cx="12188825" cy="6992988"/>
          </a:xfrm>
          <a:prstGeom prst="rect">
            <a:avLst/>
          </a:prstGeom>
        </p:spPr>
      </p:pic>
      <p:sp>
        <p:nvSpPr>
          <p:cNvPr id="2" name="Title 1"/>
          <p:cNvSpPr>
            <a:spLocks noGrp="1"/>
          </p:cNvSpPr>
          <p:nvPr>
            <p:ph type="title" idx="4294967295"/>
          </p:nvPr>
        </p:nvSpPr>
        <p:spPr>
          <a:xfrm>
            <a:off x="0" y="-1317282"/>
            <a:ext cx="11501617" cy="830781"/>
          </a:xfrm>
        </p:spPr>
        <p:txBody>
          <a:bodyPr/>
          <a:lstStyle/>
          <a:p>
            <a:r>
              <a:rPr lang="en-US" spc="147">
                <a:gradFill>
                  <a:gsLst>
                    <a:gs pos="0">
                      <a:srgbClr val="FFFFFF"/>
                    </a:gs>
                    <a:gs pos="100000">
                      <a:srgbClr val="FFFFFF"/>
                    </a:gs>
                  </a:gsLst>
                  <a:lin ang="5400000" scaled="0"/>
                </a:gradFill>
                <a:ea typeface="Segoe UI" pitchFamily="34" charset="0"/>
              </a:rPr>
              <a:t>MANUFACTURING</a:t>
            </a:r>
            <a:endParaRPr lang="en-US"/>
          </a:p>
        </p:txBody>
      </p:sp>
      <p:pic>
        <p:nvPicPr>
          <p:cNvPr id="8" name="Manufacturin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587007" y="-50647"/>
            <a:ext cx="5586864" cy="7053634"/>
          </a:xfrm>
          <a:prstGeom prst="rect">
            <a:avLst/>
          </a:prstGeom>
        </p:spPr>
      </p:pic>
      <p:pic>
        <p:nvPicPr>
          <p:cNvPr id="10" name="Picture 9"/>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0" y="-97549"/>
            <a:ext cx="4805293" cy="7253273"/>
          </a:xfrm>
          <a:prstGeom prst="rect">
            <a:avLst/>
          </a:prstGeom>
        </p:spPr>
      </p:pic>
      <p:sp>
        <p:nvSpPr>
          <p:cNvPr id="22" name="Rectangle 21"/>
          <p:cNvSpPr/>
          <p:nvPr/>
        </p:nvSpPr>
        <p:spPr bwMode="auto">
          <a:xfrm>
            <a:off x="-10788720" y="-957219"/>
            <a:ext cx="10024322" cy="6554584"/>
          </a:xfrm>
          <a:prstGeom prst="rect">
            <a:avLst/>
          </a:prstGeom>
          <a:solidFill>
            <a:schemeClr val="accent1">
              <a:alpha val="6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744" kern="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12577078" y="2607379"/>
            <a:ext cx="12803062" cy="4395607"/>
          </a:xfrm>
          <a:prstGeom prst="rect">
            <a:avLst/>
          </a:prstGeom>
          <a:solidFill>
            <a:schemeClr val="accent5">
              <a:alpha val="6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pPr>
            <a:endParaRPr lang="en-US" sz="2744">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3674634" y="-79206"/>
            <a:ext cx="4890086" cy="7236079"/>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defRPr/>
            </a:pPr>
            <a:r>
              <a:rPr lang="en-US" sz="3528" kern="0" spc="294">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MANUFACTURING</a:t>
            </a:r>
            <a:endParaRPr lang="en-US" sz="2744"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a:p>
            <a:pPr defTabSz="913828" fontAlgn="base">
              <a:lnSpc>
                <a:spcPct val="90000"/>
              </a:lnSpc>
              <a:spcBef>
                <a:spcPct val="0"/>
              </a:spcBef>
              <a:spcAft>
                <a:spcPct val="0"/>
              </a:spcAft>
              <a:defRPr/>
            </a:pPr>
            <a:endParaRPr lang="en-US" sz="2744" kern="0">
              <a:gradFill>
                <a:gsLst>
                  <a:gs pos="0">
                    <a:srgbClr val="FFFFFF"/>
                  </a:gs>
                  <a:gs pos="100000">
                    <a:srgbClr val="FFFFFF"/>
                  </a:gs>
                </a:gsLst>
                <a:lin ang="5400000" scaled="0"/>
              </a:gradFill>
              <a:latin typeface="+mj-lt"/>
              <a:ea typeface="Segoe UI" pitchFamily="34" charset="0"/>
              <a:cs typeface="Segoe UI" pitchFamily="34" charset="0"/>
            </a:endParaRPr>
          </a:p>
          <a:p>
            <a:pPr defTabSz="913828" fontAlgn="base">
              <a:lnSpc>
                <a:spcPct val="90000"/>
              </a:lnSpc>
              <a:spcBef>
                <a:spcPct val="0"/>
              </a:spcBef>
              <a:spcAft>
                <a:spcPct val="0"/>
              </a:spcAft>
              <a:defRPr/>
            </a:pPr>
            <a:r>
              <a:rPr lang="en-US" sz="2744" kern="0">
                <a:gradFill>
                  <a:gsLst>
                    <a:gs pos="0">
                      <a:srgbClr val="FFFFFF"/>
                    </a:gs>
                    <a:gs pos="100000">
                      <a:srgbClr val="FFFFFF"/>
                    </a:gs>
                  </a:gsLst>
                  <a:lin ang="5400000" scaled="0"/>
                </a:gradFill>
                <a:latin typeface="+mj-lt"/>
                <a:ea typeface="Segoe UI" pitchFamily="34" charset="0"/>
                <a:cs typeface="Segoe UI" pitchFamily="34" charset="0"/>
              </a:rPr>
              <a:t>Predictive maintenance to eliminate unplanned downtime, increased efficiencies, new business models</a:t>
            </a:r>
            <a:endParaRPr lang="en-US" sz="2744" ker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37239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8820" y="-65882"/>
            <a:ext cx="12810984" cy="6944362"/>
          </a:xfrm>
          <a:prstGeom prst="rect">
            <a:avLst/>
          </a:prstGeom>
        </p:spPr>
      </p:pic>
      <p:sp>
        <p:nvSpPr>
          <p:cNvPr id="2" name="Title 1"/>
          <p:cNvSpPr>
            <a:spLocks noGrp="1"/>
          </p:cNvSpPr>
          <p:nvPr>
            <p:ph type="title" idx="4294967295"/>
          </p:nvPr>
        </p:nvSpPr>
        <p:spPr>
          <a:xfrm>
            <a:off x="0" y="-1317282"/>
            <a:ext cx="11501617" cy="830997"/>
          </a:xfrm>
        </p:spPr>
        <p:txBody>
          <a:bodyPr/>
          <a:lstStyle/>
          <a:p>
            <a:r>
              <a:rPr lang="en-US"/>
              <a:t>ENERGY</a:t>
            </a:r>
          </a:p>
        </p:txBody>
      </p:sp>
      <p:sp>
        <p:nvSpPr>
          <p:cNvPr id="22" name="Rectangle 21"/>
          <p:cNvSpPr/>
          <p:nvPr/>
        </p:nvSpPr>
        <p:spPr bwMode="auto">
          <a:xfrm>
            <a:off x="12312163" y="439785"/>
            <a:ext cx="7721546" cy="6554584"/>
          </a:xfrm>
          <a:prstGeom prst="rect">
            <a:avLst/>
          </a:prstGeom>
          <a:solidFill>
            <a:schemeClr val="accent1">
              <a:alpha val="6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pPr>
            <a:endParaRPr lang="en-US" sz="2744">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9589385" y="439786"/>
            <a:ext cx="8630720" cy="4395607"/>
          </a:xfrm>
          <a:prstGeom prst="rect">
            <a:avLst/>
          </a:prstGeom>
          <a:solidFill>
            <a:schemeClr val="accent5">
              <a:alpha val="6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pPr>
            <a:endParaRPr lang="en-US" sz="2744">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l="-1230" b="-313"/>
          <a:stretch/>
        </p:blipFill>
        <p:spPr>
          <a:xfrm flipH="1">
            <a:off x="-498821" y="-132212"/>
            <a:ext cx="10524134" cy="7010691"/>
          </a:xfrm>
          <a:prstGeom prst="rect">
            <a:avLst/>
          </a:prstGeom>
        </p:spPr>
      </p:pic>
      <p:pic>
        <p:nvPicPr>
          <p:cNvPr id="21" name="Picture 2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323377" y="-79973"/>
            <a:ext cx="6988787" cy="7024783"/>
          </a:xfrm>
          <a:prstGeom prst="rect">
            <a:avLst/>
          </a:prstGeom>
        </p:spPr>
      </p:pic>
      <p:pic>
        <p:nvPicPr>
          <p:cNvPr id="15" name="Picture 1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2758965" y="-156359"/>
            <a:ext cx="2717991" cy="7150727"/>
          </a:xfrm>
          <a:prstGeom prst="rect">
            <a:avLst/>
          </a:prstGeom>
        </p:spPr>
      </p:pic>
      <p:sp>
        <p:nvSpPr>
          <p:cNvPr id="17" name="Rectangle 16"/>
          <p:cNvSpPr/>
          <p:nvPr/>
        </p:nvSpPr>
        <p:spPr bwMode="auto">
          <a:xfrm>
            <a:off x="3648245" y="-183696"/>
            <a:ext cx="4068104" cy="711749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3528" kern="0" spc="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RETAIL</a:t>
            </a:r>
          </a:p>
          <a:p>
            <a:pPr defTabSz="913828" fontAlgn="base">
              <a:lnSpc>
                <a:spcPct val="90000"/>
              </a:lnSpc>
              <a:spcBef>
                <a:spcPct val="0"/>
              </a:spcBef>
              <a:spcAft>
                <a:spcPct val="0"/>
              </a:spcAft>
            </a:pPr>
            <a:endParaRPr lang="en-US" sz="3528" kern="0" spc="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defTabSz="913828" fontAlgn="base">
              <a:lnSpc>
                <a:spcPct val="90000"/>
              </a:lnSpc>
              <a:spcBef>
                <a:spcPct val="0"/>
              </a:spcBef>
              <a:spcAft>
                <a:spcPct val="0"/>
              </a:spcAft>
              <a:defRPr/>
            </a:pPr>
            <a:r>
              <a:rPr lang="en-US" sz="2744" kern="0">
                <a:gradFill>
                  <a:gsLst>
                    <a:gs pos="0">
                      <a:srgbClr val="FFFFFF"/>
                    </a:gs>
                    <a:gs pos="100000">
                      <a:srgbClr val="FFFFFF"/>
                    </a:gs>
                  </a:gsLst>
                  <a:lin ang="5400000" scaled="0"/>
                </a:gradFill>
                <a:latin typeface="+mj-lt"/>
                <a:cs typeface="Segoe UI" pitchFamily="34" charset="0"/>
              </a:rPr>
              <a:t>Better customer experiences, </a:t>
            </a:r>
          </a:p>
          <a:p>
            <a:pPr defTabSz="913828" fontAlgn="base">
              <a:lnSpc>
                <a:spcPct val="90000"/>
              </a:lnSpc>
              <a:spcBef>
                <a:spcPct val="0"/>
              </a:spcBef>
              <a:spcAft>
                <a:spcPct val="0"/>
              </a:spcAft>
              <a:defRPr/>
            </a:pPr>
            <a:r>
              <a:rPr lang="en-US" sz="2744" kern="0">
                <a:gradFill>
                  <a:gsLst>
                    <a:gs pos="0">
                      <a:srgbClr val="FFFFFF"/>
                    </a:gs>
                    <a:gs pos="100000">
                      <a:srgbClr val="FFFFFF"/>
                    </a:gs>
                  </a:gsLst>
                  <a:lin ang="5400000" scaled="0"/>
                </a:gradFill>
                <a:latin typeface="+mj-lt"/>
                <a:cs typeface="Segoe UI" pitchFamily="34" charset="0"/>
              </a:rPr>
              <a:t>new market opportunities</a:t>
            </a:r>
          </a:p>
        </p:txBody>
      </p:sp>
      <p:pic>
        <p:nvPicPr>
          <p:cNvPr id="3" name="Picture 2">
            <a:extLst>
              <a:ext uri="{FF2B5EF4-FFF2-40B4-BE49-F238E27FC236}">
                <a16:creationId xmlns:a16="http://schemas.microsoft.com/office/drawing/2014/main" id="{07BF7347-AF5B-45A7-ADCD-04039759EA84}"/>
              </a:ext>
            </a:extLst>
          </p:cNvPr>
          <p:cNvPicPr>
            <a:picLocks noChangeAspect="1"/>
          </p:cNvPicPr>
          <p:nvPr/>
        </p:nvPicPr>
        <p:blipFill>
          <a:blip r:embed="rId7"/>
          <a:stretch>
            <a:fillRect/>
          </a:stretch>
        </p:blipFill>
        <p:spPr>
          <a:xfrm>
            <a:off x="-1023732" y="-239416"/>
            <a:ext cx="4674383" cy="7117497"/>
          </a:xfrm>
          <a:prstGeom prst="rect">
            <a:avLst/>
          </a:prstGeom>
        </p:spPr>
      </p:pic>
      <p:pic>
        <p:nvPicPr>
          <p:cNvPr id="4" name="Picture 3">
            <a:extLst>
              <a:ext uri="{FF2B5EF4-FFF2-40B4-BE49-F238E27FC236}">
                <a16:creationId xmlns:a16="http://schemas.microsoft.com/office/drawing/2014/main" id="{9E91676F-BC4C-46F6-A328-CE37C7007E4F}"/>
              </a:ext>
            </a:extLst>
          </p:cNvPr>
          <p:cNvPicPr>
            <a:picLocks noChangeAspect="1"/>
          </p:cNvPicPr>
          <p:nvPr/>
        </p:nvPicPr>
        <p:blipFill>
          <a:blip r:embed="rId8"/>
          <a:stretch>
            <a:fillRect/>
          </a:stretch>
        </p:blipFill>
        <p:spPr>
          <a:xfrm>
            <a:off x="7403763" y="-227550"/>
            <a:ext cx="4590576" cy="7163588"/>
          </a:xfrm>
          <a:prstGeom prst="rect">
            <a:avLst/>
          </a:prstGeom>
        </p:spPr>
      </p:pic>
    </p:spTree>
    <p:extLst>
      <p:ext uri="{BB962C8B-B14F-4D97-AF65-F5344CB8AC3E}">
        <p14:creationId xmlns:p14="http://schemas.microsoft.com/office/powerpoint/2010/main" val="643649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380"/>
            <a:ext cx="12205890" cy="6855241"/>
          </a:xfrm>
          <a:prstGeom prst="rect">
            <a:avLst/>
          </a:prstGeom>
        </p:spPr>
      </p:pic>
      <p:sp>
        <p:nvSpPr>
          <p:cNvPr id="2" name="Title 1"/>
          <p:cNvSpPr>
            <a:spLocks noGrp="1"/>
          </p:cNvSpPr>
          <p:nvPr>
            <p:ph type="title" idx="4294967295"/>
          </p:nvPr>
        </p:nvSpPr>
        <p:spPr>
          <a:xfrm>
            <a:off x="687208" y="-2274296"/>
            <a:ext cx="11501616" cy="830781"/>
          </a:xfrm>
        </p:spPr>
        <p:txBody>
          <a:bodyPr/>
          <a:lstStyle/>
          <a:p>
            <a:r>
              <a:rPr lang="en-US" spc="147">
                <a:gradFill>
                  <a:gsLst>
                    <a:gs pos="0">
                      <a:srgbClr val="FFFFFF"/>
                    </a:gs>
                    <a:gs pos="100000">
                      <a:srgbClr val="FFFFFF"/>
                    </a:gs>
                  </a:gsLst>
                  <a:lin ang="5400000" scaled="0"/>
                </a:gradFill>
                <a:ea typeface="Segoe UI" pitchFamily="34" charset="0"/>
              </a:rPr>
              <a:t>HEALTHCARE</a:t>
            </a:r>
            <a:endParaRPr lang="en-US"/>
          </a:p>
        </p:txBody>
      </p:sp>
      <p:sp>
        <p:nvSpPr>
          <p:cNvPr id="22" name="Rectangle 21"/>
          <p:cNvSpPr/>
          <p:nvPr/>
        </p:nvSpPr>
        <p:spPr bwMode="auto">
          <a:xfrm>
            <a:off x="12546236" y="1003006"/>
            <a:ext cx="7721546" cy="5535299"/>
          </a:xfrm>
          <a:prstGeom prst="rect">
            <a:avLst/>
          </a:prstGeom>
          <a:solidFill>
            <a:schemeClr val="accent1">
              <a:alpha val="6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pPr>
            <a:endParaRPr lang="en-US" sz="2744">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p:cNvPicPr>
            <a:picLocks noChangeAspect="1"/>
          </p:cNvPicPr>
          <p:nvPr/>
        </p:nvPicPr>
        <p:blipFill>
          <a:blip r:embed="rId4"/>
          <a:stretch>
            <a:fillRect/>
          </a:stretch>
        </p:blipFill>
        <p:spPr>
          <a:xfrm flipH="1">
            <a:off x="-1430644" y="-7239"/>
            <a:ext cx="10284612" cy="6863861"/>
          </a:xfrm>
          <a:prstGeom prst="rect">
            <a:avLst/>
          </a:prstGeom>
        </p:spPr>
      </p:pic>
      <p:pic>
        <p:nvPicPr>
          <p:cNvPr id="21" name="Picture 2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664801" y="-7239"/>
            <a:ext cx="8541088" cy="6863861"/>
          </a:xfrm>
          <a:prstGeom prst="rect">
            <a:avLst/>
          </a:prstGeom>
        </p:spPr>
      </p:pic>
      <p:sp>
        <p:nvSpPr>
          <p:cNvPr id="10" name="Rectangle 9"/>
          <p:cNvSpPr/>
          <p:nvPr/>
        </p:nvSpPr>
        <p:spPr bwMode="auto">
          <a:xfrm>
            <a:off x="-9430175" y="-497743"/>
            <a:ext cx="7721546" cy="4395607"/>
          </a:xfrm>
          <a:prstGeom prst="rect">
            <a:avLst/>
          </a:prstGeom>
          <a:solidFill>
            <a:schemeClr val="accent5">
              <a:alpha val="6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pPr>
            <a:endParaRPr lang="en-US" sz="2744">
              <a:gradFill>
                <a:gsLst>
                  <a:gs pos="0">
                    <a:srgbClr val="FFFFFF"/>
                  </a:gs>
                  <a:gs pos="100000">
                    <a:srgbClr val="FFFFFF"/>
                  </a:gs>
                </a:gsLst>
                <a:lin ang="5400000" scaled="0"/>
              </a:gradFill>
              <a:ea typeface="Segoe UI" pitchFamily="34" charset="0"/>
              <a:cs typeface="Segoe UI" pitchFamily="34" charset="0"/>
            </a:endParaRPr>
          </a:p>
        </p:txBody>
      </p:sp>
      <p:sp>
        <p:nvSpPr>
          <p:cNvPr id="17" name="HEALTHCARE"/>
          <p:cNvSpPr/>
          <p:nvPr/>
        </p:nvSpPr>
        <p:spPr bwMode="auto">
          <a:xfrm>
            <a:off x="3324455" y="-7240"/>
            <a:ext cx="3950510" cy="711749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3528" kern="0" spc="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HEALTHCARE</a:t>
            </a:r>
          </a:p>
          <a:p>
            <a:pPr defTabSz="913828" fontAlgn="base">
              <a:lnSpc>
                <a:spcPct val="90000"/>
              </a:lnSpc>
              <a:spcBef>
                <a:spcPct val="0"/>
              </a:spcBef>
              <a:spcAft>
                <a:spcPct val="0"/>
              </a:spcAft>
            </a:pPr>
            <a:endParaRPr lang="en-US" sz="3528" kern="0" spc="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defTabSz="913828" fontAlgn="base">
              <a:lnSpc>
                <a:spcPct val="90000"/>
              </a:lnSpc>
              <a:spcBef>
                <a:spcPct val="0"/>
              </a:spcBef>
              <a:spcAft>
                <a:spcPct val="0"/>
              </a:spcAft>
              <a:defRPr/>
            </a:pPr>
            <a:r>
              <a:rPr lang="en-US" sz="2744" kern="0">
                <a:gradFill>
                  <a:gsLst>
                    <a:gs pos="0">
                      <a:srgbClr val="FFFFFF"/>
                    </a:gs>
                    <a:gs pos="100000">
                      <a:srgbClr val="FFFFFF"/>
                    </a:gs>
                  </a:gsLst>
                  <a:lin ang="5400000" scaled="0"/>
                </a:gradFill>
                <a:latin typeface="+mj-lt"/>
                <a:cs typeface="Segoe UI" pitchFamily="34" charset="0"/>
              </a:rPr>
              <a:t>Improved quality and better outcomes for patients, anywhere</a:t>
            </a:r>
          </a:p>
        </p:txBody>
      </p:sp>
    </p:spTree>
    <p:extLst>
      <p:ext uri="{BB962C8B-B14F-4D97-AF65-F5344CB8AC3E}">
        <p14:creationId xmlns:p14="http://schemas.microsoft.com/office/powerpoint/2010/main" val="3765720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7241"/>
            <a:ext cx="12188825" cy="6863863"/>
          </a:xfrm>
          <a:prstGeom prst="rect">
            <a:avLst/>
          </a:prstGeom>
        </p:spPr>
      </p:pic>
      <p:sp>
        <p:nvSpPr>
          <p:cNvPr id="2" name="Title 1"/>
          <p:cNvSpPr>
            <a:spLocks noGrp="1"/>
          </p:cNvSpPr>
          <p:nvPr>
            <p:ph type="title" idx="4294967295"/>
          </p:nvPr>
        </p:nvSpPr>
        <p:spPr>
          <a:xfrm>
            <a:off x="0" y="-1317282"/>
            <a:ext cx="11501617" cy="830781"/>
          </a:xfrm>
        </p:spPr>
        <p:txBody>
          <a:bodyPr/>
          <a:lstStyle/>
          <a:p>
            <a:r>
              <a:rPr lang="en-US" b="1" kern="0" spc="294">
                <a:gradFill>
                  <a:gsLst>
                    <a:gs pos="0">
                      <a:srgbClr val="FFFFFF"/>
                    </a:gs>
                    <a:gs pos="100000">
                      <a:srgbClr val="FFFFFF"/>
                    </a:gs>
                  </a:gsLst>
                  <a:lin ang="5400000" scaled="0"/>
                </a:gradFill>
                <a:ea typeface="Segoe UI" pitchFamily="34" charset="0"/>
              </a:rPr>
              <a:t>TRANSPORTATION</a:t>
            </a:r>
            <a:endParaRPr lang="en-US"/>
          </a:p>
        </p:txBody>
      </p:sp>
      <p:pic>
        <p:nvPicPr>
          <p:cNvPr id="5" name="P"/>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flipH="1">
            <a:off x="-1857887" y="-10194"/>
            <a:ext cx="7910872" cy="7125571"/>
          </a:xfrm>
          <a:prstGeom prst="rect">
            <a:avLst/>
          </a:prstGeom>
        </p:spPr>
      </p:pic>
      <p:sp>
        <p:nvSpPr>
          <p:cNvPr id="22" name="Rectangle 21"/>
          <p:cNvSpPr/>
          <p:nvPr/>
        </p:nvSpPr>
        <p:spPr bwMode="auto">
          <a:xfrm>
            <a:off x="12542888" y="1498303"/>
            <a:ext cx="15716431" cy="5489172"/>
          </a:xfrm>
          <a:prstGeom prst="rect">
            <a:avLst/>
          </a:prstGeom>
          <a:solidFill>
            <a:schemeClr val="accent1">
              <a:alpha val="6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744" kern="0">
              <a:gradFill>
                <a:gsLst>
                  <a:gs pos="0">
                    <a:srgbClr val="FFFFFF"/>
                  </a:gs>
                  <a:gs pos="100000">
                    <a:srgbClr val="FFFFFF"/>
                  </a:gs>
                </a:gsLst>
                <a:lin ang="5400000" scaled="0"/>
              </a:gradFill>
              <a:ea typeface="Segoe UI" pitchFamily="34" charset="0"/>
              <a:cs typeface="Segoe UI" pitchFamily="34" charset="0"/>
            </a:endParaRPr>
          </a:p>
        </p:txBody>
      </p:sp>
      <p:pic>
        <p:nvPicPr>
          <p:cNvPr id="21" name="C"/>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043163" y="-164336"/>
            <a:ext cx="6916543" cy="7125571"/>
          </a:xfrm>
          <a:prstGeom prst="rect">
            <a:avLst/>
          </a:prstGeom>
        </p:spPr>
      </p:pic>
      <p:sp>
        <p:nvSpPr>
          <p:cNvPr id="9" name="Rectangle 8"/>
          <p:cNvSpPr/>
          <p:nvPr/>
        </p:nvSpPr>
        <p:spPr bwMode="auto">
          <a:xfrm>
            <a:off x="-13534789" y="-10195"/>
            <a:ext cx="12830002" cy="4395607"/>
          </a:xfrm>
          <a:prstGeom prst="rect">
            <a:avLst/>
          </a:prstGeom>
          <a:solidFill>
            <a:schemeClr val="accent5">
              <a:alpha val="6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744" kern="0">
              <a:gradFill>
                <a:gsLst>
                  <a:gs pos="0">
                    <a:srgbClr val="FFFFFF"/>
                  </a:gs>
                  <a:gs pos="100000">
                    <a:srgbClr val="FFFFFF"/>
                  </a:gs>
                </a:gsLst>
                <a:lin ang="5400000" scaled="0"/>
              </a:gradFill>
              <a:ea typeface="Segoe UI" pitchFamily="34" charset="0"/>
              <a:cs typeface="Segoe UI" pitchFamily="34" charset="0"/>
            </a:endParaRPr>
          </a:p>
        </p:txBody>
      </p:sp>
      <p:pic>
        <p:nvPicPr>
          <p:cNvPr id="11" name="S"/>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241714" y="-59720"/>
            <a:ext cx="2767651" cy="6916341"/>
          </a:xfrm>
          <a:prstGeom prst="rect">
            <a:avLst/>
          </a:prstGeom>
        </p:spPr>
      </p:pic>
      <p:sp>
        <p:nvSpPr>
          <p:cNvPr id="17" name="Rectangle 16"/>
          <p:cNvSpPr/>
          <p:nvPr/>
        </p:nvSpPr>
        <p:spPr bwMode="auto">
          <a:xfrm>
            <a:off x="3938340" y="-250963"/>
            <a:ext cx="4948923" cy="7298827"/>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defTabSz="913828" fontAlgn="base">
              <a:lnSpc>
                <a:spcPct val="90000"/>
              </a:lnSpc>
              <a:spcBef>
                <a:spcPct val="0"/>
              </a:spcBef>
              <a:spcAft>
                <a:spcPct val="0"/>
              </a:spcAft>
            </a:pPr>
            <a:r>
              <a:rPr lang="en-US" sz="3528" kern="0" spc="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TRANSPORTATION </a:t>
            </a:r>
          </a:p>
          <a:p>
            <a:pPr defTabSz="913828" fontAlgn="base">
              <a:lnSpc>
                <a:spcPct val="90000"/>
              </a:lnSpc>
              <a:spcBef>
                <a:spcPct val="0"/>
              </a:spcBef>
              <a:spcAft>
                <a:spcPct val="0"/>
              </a:spcAft>
            </a:pPr>
            <a:endParaRPr lang="en-US" sz="3528" kern="0" spc="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a:p>
            <a:pPr defTabSz="913828" fontAlgn="base">
              <a:lnSpc>
                <a:spcPct val="90000"/>
              </a:lnSpc>
              <a:spcBef>
                <a:spcPct val="0"/>
              </a:spcBef>
              <a:spcAft>
                <a:spcPct val="0"/>
              </a:spcAft>
              <a:defRPr/>
            </a:pPr>
            <a:r>
              <a:rPr lang="en-US" sz="2744" kern="0">
                <a:gradFill>
                  <a:gsLst>
                    <a:gs pos="0">
                      <a:srgbClr val="FFFFFF"/>
                    </a:gs>
                    <a:gs pos="100000">
                      <a:srgbClr val="FFFFFF"/>
                    </a:gs>
                  </a:gsLst>
                  <a:lin ang="5400000" scaled="0"/>
                </a:gradFill>
                <a:latin typeface="+mj-lt"/>
                <a:cs typeface="Segoe UI" pitchFamily="34" charset="0"/>
              </a:rPr>
              <a:t>People and goods moving reliably, more safely, and using less energy</a:t>
            </a:r>
          </a:p>
        </p:txBody>
      </p:sp>
    </p:spTree>
    <p:extLst>
      <p:ext uri="{BB962C8B-B14F-4D97-AF65-F5344CB8AC3E}">
        <p14:creationId xmlns:p14="http://schemas.microsoft.com/office/powerpoint/2010/main" val="1216645174"/>
      </p:ext>
    </p:extLst>
  </p:cSld>
  <p:clrMapOvr>
    <a:masterClrMapping/>
  </p:clrMapOvr>
</p:sld>
</file>

<file path=ppt/theme/theme1.xml><?xml version="1.0" encoding="utf-8"?>
<a:theme xmlns:a="http://schemas.openxmlformats.org/drawingml/2006/main" name="Microsoft Narrative template">
  <a:themeElements>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fontScheme name="Segoe UI Light - Segoe UI">
      <a:majorFont>
        <a:latin typeface="Segoe UI Light"/>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err="1" smtClean="0">
            <a:gradFill>
              <a:gsLst>
                <a:gs pos="0">
                  <a:srgbClr val="FFFFFF"/>
                </a:gs>
                <a:gs pos="100000">
                  <a:srgbClr val="FFFFFF"/>
                </a:gs>
              </a:gsLst>
              <a:lin ang="5400000" scaled="0"/>
            </a:gradFill>
          </a:defRPr>
        </a:defPPr>
      </a:lstStyle>
      <a:style>
        <a:lnRef idx="2">
          <a:schemeClr val="accent5">
            <a:shade val="50000"/>
          </a:schemeClr>
        </a:lnRef>
        <a:fillRef idx="1">
          <a:schemeClr val="accent5"/>
        </a:fillRef>
        <a:effectRef idx="0">
          <a:schemeClr val="accent5"/>
        </a:effectRef>
        <a:fontRef idx="minor">
          <a:schemeClr val="lt1"/>
        </a:fontRef>
      </a:style>
    </a:spDef>
    <a:txDef>
      <a:spPr>
        <a:noFill/>
      </a:spPr>
      <a:bodyPr wrap="square" lIns="0" tIns="0" rIns="0" bIns="0" rtlCol="0">
        <a:spAutoFit/>
      </a:bodyPr>
      <a:lstStyle>
        <a:defPPr>
          <a:defRPr sz="2000" dirty="0" err="1">
            <a:gradFill>
              <a:gsLst>
                <a:gs pos="2917">
                  <a:schemeClr val="tx2"/>
                </a:gs>
                <a:gs pos="33000">
                  <a:schemeClr val="tx2"/>
                </a:gs>
              </a:gsLst>
              <a:lin ang="5400000" scaled="0"/>
            </a:gradFill>
            <a:latin typeface="Segoe UI Light"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mpany Meeting 2011">
    <a:dk1>
      <a:srgbClr val="292929"/>
    </a:dk1>
    <a:lt1>
      <a:srgbClr val="FFFFFF"/>
    </a:lt1>
    <a:dk2>
      <a:srgbClr val="5F5F5F"/>
    </a:dk2>
    <a:lt2>
      <a:srgbClr val="DDDDDD"/>
    </a:lt2>
    <a:accent1>
      <a:srgbClr val="FFBE0E"/>
    </a:accent1>
    <a:accent2>
      <a:srgbClr val="000092"/>
    </a:accent2>
    <a:accent3>
      <a:srgbClr val="FF0097"/>
    </a:accent3>
    <a:accent4>
      <a:srgbClr val="8CC600"/>
    </a:accent4>
    <a:accent5>
      <a:srgbClr val="09AEEF"/>
    </a:accent5>
    <a:accent6>
      <a:srgbClr val="910091"/>
    </a:accent6>
    <a:hlink>
      <a:srgbClr val="3F3F9B"/>
    </a:hlink>
    <a:folHlink>
      <a:srgbClr val="3F3F9B"/>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022DD52E0D494594574B94D17CE0AC" ma:contentTypeVersion="1" ma:contentTypeDescription="Create a new document." ma:contentTypeScope="" ma:versionID="93a418aa158e9f3d997e34fc145af8db">
  <xsd:schema xmlns:xsd="http://www.w3.org/2001/XMLSchema" xmlns:xs="http://www.w3.org/2001/XMLSchema" xmlns:p="http://schemas.microsoft.com/office/2006/metadata/properties" xmlns:ns1="http://schemas.microsoft.com/sharepoint/v3" targetNamespace="http://schemas.microsoft.com/office/2006/metadata/properties" ma:root="true" ma:fieldsID="a447206dab0015f8b9f8924535193e8c"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E264A5F-FF80-433E-A439-A6A1DEDD32CC}">
  <ds:schemaRefs>
    <ds:schemaRef ds:uri="http://schemas.microsoft.com/sharepoint/v3/contenttype/forms"/>
  </ds:schemaRefs>
</ds:datastoreItem>
</file>

<file path=customXml/itemProps2.xml><?xml version="1.0" encoding="utf-8"?>
<ds:datastoreItem xmlns:ds="http://schemas.openxmlformats.org/officeDocument/2006/customXml" ds:itemID="{9A93C38B-A061-43ED-9D19-13187E87FF3A}">
  <ds:schemaRefs>
    <ds:schemaRef ds:uri="http://purl.org/dc/elements/1.1/"/>
    <ds:schemaRef ds:uri="http://schemas.microsoft.com/sharepoint/v3"/>
    <ds:schemaRef ds:uri="http://purl.org/dc/dcmitype/"/>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CBE9B0B1-638B-40C3-BE68-1FC36D3A26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Dell World Template v01</Template>
  <TotalTime>17331</TotalTime>
  <Words>1510</Words>
  <Application>Microsoft Office PowerPoint</Application>
  <PresentationFormat>Custom</PresentationFormat>
  <Paragraphs>198</Paragraphs>
  <Slides>27</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Segoe UI</vt:lpstr>
      <vt:lpstr>Segoe UI Light</vt:lpstr>
      <vt:lpstr>Segoe UI Semibold</vt:lpstr>
      <vt:lpstr>Wingdings</vt:lpstr>
      <vt:lpstr>Microsoft Narrative template</vt:lpstr>
      <vt:lpstr>PowerPoint Presentation</vt:lpstr>
      <vt:lpstr>What drives us?</vt:lpstr>
      <vt:lpstr>Microsoft’s Perspective on IoT</vt:lpstr>
      <vt:lpstr>IOT Example</vt:lpstr>
      <vt:lpstr>Microsoft’s Perspective on IoT</vt:lpstr>
      <vt:lpstr>MANUFACTURING</vt:lpstr>
      <vt:lpstr>ENERGY</vt:lpstr>
      <vt:lpstr>HEALTHCARE</vt:lpstr>
      <vt:lpstr>TRANSPORTATION</vt:lpstr>
      <vt:lpstr>ENERGY</vt:lpstr>
      <vt:lpstr>AGRICULTURE</vt:lpstr>
      <vt:lpstr>SMART CITIES </vt:lpstr>
      <vt:lpstr>What is our unique approach?</vt:lpstr>
      <vt:lpstr>What is our unique approach?</vt:lpstr>
      <vt:lpstr>PowerPoint Presentation</vt:lpstr>
      <vt:lpstr>How we’re doing it.</vt:lpstr>
      <vt:lpstr>A Simple View of an IoT Solution</vt:lpstr>
      <vt:lpstr>A More Realistic View…</vt:lpstr>
      <vt:lpstr>Windows 10 IoT edition comparison</vt:lpstr>
      <vt:lpstr>Develop with IOT Core </vt:lpstr>
      <vt:lpstr>Device Options?</vt:lpstr>
      <vt:lpstr>PowerPoint Presentation</vt:lpstr>
      <vt:lpstr>Dev Tools?</vt:lpstr>
      <vt:lpstr>Tools to download</vt:lpstr>
      <vt:lpstr>PowerPoint Presentation</vt:lpstr>
      <vt:lpstr>Develop with Visual Studio</vt:lpstr>
      <vt:lpstr>Demo</vt:lpstr>
    </vt:vector>
  </TitlesOfParts>
  <Manager>Steve Clayton - Richard Eckel</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Narrative</dc:title>
  <dc:subject>The Microsoft Story</dc:subject>
  <dc:creator>Steve Clayton - Richard Eckel</dc:creator>
  <cp:keywords>microsoft, vision, products, story, narrative, company</cp:keywords>
  <dc:description>Template: Maryfj_x000d_
Formatting: Maryfj</dc:description>
  <cp:lastModifiedBy>Tarun Singh Bisht</cp:lastModifiedBy>
  <cp:revision>698</cp:revision>
  <cp:lastPrinted>2012-02-24T06:30:13Z</cp:lastPrinted>
  <dcterms:created xsi:type="dcterms:W3CDTF">2011-09-28T20:01:09Z</dcterms:created>
  <dcterms:modified xsi:type="dcterms:W3CDTF">2018-05-14T17:32:13Z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0x010100A0022DD52E0D494594574B94D17CE0AC</vt:lpwstr>
  </property>
</Properties>
</file>